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61" r:id="rId3"/>
    <p:sldId id="301" r:id="rId4"/>
    <p:sldId id="262" r:id="rId5"/>
    <p:sldId id="263" r:id="rId6"/>
    <p:sldId id="265" r:id="rId7"/>
    <p:sldId id="266" r:id="rId8"/>
    <p:sldId id="268" r:id="rId9"/>
    <p:sldId id="271" r:id="rId10"/>
    <p:sldId id="269" r:id="rId11"/>
    <p:sldId id="270" r:id="rId12"/>
    <p:sldId id="275" r:id="rId13"/>
    <p:sldId id="302" r:id="rId14"/>
    <p:sldId id="276" r:id="rId15"/>
    <p:sldId id="277" r:id="rId16"/>
    <p:sldId id="291" r:id="rId17"/>
    <p:sldId id="278" r:id="rId18"/>
    <p:sldId id="279" r:id="rId19"/>
    <p:sldId id="280" r:id="rId20"/>
    <p:sldId id="294" r:id="rId21"/>
    <p:sldId id="296" r:id="rId22"/>
    <p:sldId id="297" r:id="rId23"/>
    <p:sldId id="298" r:id="rId24"/>
    <p:sldId id="299" r:id="rId25"/>
    <p:sldId id="300" r:id="rId26"/>
    <p:sldId id="304" r:id="rId27"/>
    <p:sldId id="305" r:id="rId28"/>
    <p:sldId id="288" r:id="rId29"/>
    <p:sldId id="287" r:id="rId30"/>
    <p:sldId id="290" r:id="rId31"/>
    <p:sldId id="282" r:id="rId32"/>
    <p:sldId id="303" r:id="rId33"/>
    <p:sldId id="281" r:id="rId34"/>
    <p:sldId id="283" r:id="rId35"/>
    <p:sldId id="284" r:id="rId36"/>
    <p:sldId id="289" r:id="rId37"/>
    <p:sldId id="285" r:id="rId38"/>
    <p:sldId id="286"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1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72880" autoAdjust="0"/>
  </p:normalViewPr>
  <p:slideViewPr>
    <p:cSldViewPr snapToGrid="0" showGuides="1">
      <p:cViewPr varScale="1">
        <p:scale>
          <a:sx n="133" d="100"/>
          <a:sy n="133" d="100"/>
        </p:scale>
        <p:origin x="97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AF94B8-E236-465A-9E10-5675759F236A}" type="slidenum">
              <a:rPr lang="en-US" altLang="en-US"/>
              <a:pPr>
                <a:defRPr/>
              </a:pPr>
              <a:t>‹#›</a:t>
            </a:fld>
            <a:endParaRPr lang="en-US" altLang="en-US"/>
          </a:p>
        </p:txBody>
      </p:sp>
    </p:spTree>
    <p:extLst>
      <p:ext uri="{BB962C8B-B14F-4D97-AF65-F5344CB8AC3E}">
        <p14:creationId xmlns:p14="http://schemas.microsoft.com/office/powerpoint/2010/main" val="14358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25A28A-0875-4646-8E2F-A157A7226F50}" type="slidenum">
              <a:rPr lang="en-US" altLang="en-US"/>
              <a:pPr>
                <a:defRPr/>
              </a:pPr>
              <a:t>‹#›</a:t>
            </a:fld>
            <a:endParaRPr lang="en-US" altLang="en-US"/>
          </a:p>
        </p:txBody>
      </p:sp>
    </p:spTree>
    <p:extLst>
      <p:ext uri="{BB962C8B-B14F-4D97-AF65-F5344CB8AC3E}">
        <p14:creationId xmlns:p14="http://schemas.microsoft.com/office/powerpoint/2010/main" val="113434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F80051-5C7D-439A-9CD1-30B3EFA7A5A8}" type="slidenum">
              <a:rPr lang="en-US" altLang="en-US"/>
              <a:pPr>
                <a:defRPr/>
              </a:pPr>
              <a:t>‹#›</a:t>
            </a:fld>
            <a:endParaRPr lang="en-US" altLang="en-US"/>
          </a:p>
        </p:txBody>
      </p:sp>
    </p:spTree>
    <p:extLst>
      <p:ext uri="{BB962C8B-B14F-4D97-AF65-F5344CB8AC3E}">
        <p14:creationId xmlns:p14="http://schemas.microsoft.com/office/powerpoint/2010/main" val="61565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1F199E-CAED-40F1-81A8-FA921718F9A2}" type="slidenum">
              <a:rPr lang="en-US" altLang="en-US"/>
              <a:pPr>
                <a:defRPr/>
              </a:pPr>
              <a:t>‹#›</a:t>
            </a:fld>
            <a:endParaRPr lang="en-US" altLang="en-US"/>
          </a:p>
        </p:txBody>
      </p:sp>
    </p:spTree>
    <p:extLst>
      <p:ext uri="{BB962C8B-B14F-4D97-AF65-F5344CB8AC3E}">
        <p14:creationId xmlns:p14="http://schemas.microsoft.com/office/powerpoint/2010/main" val="223399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AF4ABF-474E-4A17-B2ED-99EA96975011}" type="slidenum">
              <a:rPr lang="en-US" altLang="en-US"/>
              <a:pPr>
                <a:defRPr/>
              </a:pPr>
              <a:t>‹#›</a:t>
            </a:fld>
            <a:endParaRPr lang="en-US" altLang="en-US"/>
          </a:p>
        </p:txBody>
      </p:sp>
    </p:spTree>
    <p:extLst>
      <p:ext uri="{BB962C8B-B14F-4D97-AF65-F5344CB8AC3E}">
        <p14:creationId xmlns:p14="http://schemas.microsoft.com/office/powerpoint/2010/main" val="297786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F38559-CC1C-4D35-A369-720D9CAFB4A8}" type="slidenum">
              <a:rPr lang="en-US" altLang="en-US"/>
              <a:pPr>
                <a:defRPr/>
              </a:pPr>
              <a:t>‹#›</a:t>
            </a:fld>
            <a:endParaRPr lang="en-US" altLang="en-US"/>
          </a:p>
        </p:txBody>
      </p:sp>
    </p:spTree>
    <p:extLst>
      <p:ext uri="{BB962C8B-B14F-4D97-AF65-F5344CB8AC3E}">
        <p14:creationId xmlns:p14="http://schemas.microsoft.com/office/powerpoint/2010/main" val="224775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AF0DD3-526E-47F9-8156-E05F73EBFBC5}" type="slidenum">
              <a:rPr lang="en-US" altLang="en-US"/>
              <a:pPr>
                <a:defRPr/>
              </a:pPr>
              <a:t>‹#›</a:t>
            </a:fld>
            <a:endParaRPr lang="en-US" altLang="en-US"/>
          </a:p>
        </p:txBody>
      </p:sp>
    </p:spTree>
    <p:extLst>
      <p:ext uri="{BB962C8B-B14F-4D97-AF65-F5344CB8AC3E}">
        <p14:creationId xmlns:p14="http://schemas.microsoft.com/office/powerpoint/2010/main" val="276147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2A1FA3-BD6C-4B0E-9237-2FB2980E0194}" type="slidenum">
              <a:rPr lang="en-US" altLang="en-US"/>
              <a:pPr>
                <a:defRPr/>
              </a:pPr>
              <a:t>‹#›</a:t>
            </a:fld>
            <a:endParaRPr lang="en-US" altLang="en-US"/>
          </a:p>
        </p:txBody>
      </p:sp>
    </p:spTree>
    <p:extLst>
      <p:ext uri="{BB962C8B-B14F-4D97-AF65-F5344CB8AC3E}">
        <p14:creationId xmlns:p14="http://schemas.microsoft.com/office/powerpoint/2010/main" val="180025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38F7E5-09CD-4608-915A-AADA21DDA230}" type="slidenum">
              <a:rPr lang="en-US" altLang="en-US"/>
              <a:pPr>
                <a:defRPr/>
              </a:pPr>
              <a:t>‹#›</a:t>
            </a:fld>
            <a:endParaRPr lang="en-US" altLang="en-US"/>
          </a:p>
        </p:txBody>
      </p:sp>
    </p:spTree>
    <p:extLst>
      <p:ext uri="{BB962C8B-B14F-4D97-AF65-F5344CB8AC3E}">
        <p14:creationId xmlns:p14="http://schemas.microsoft.com/office/powerpoint/2010/main" val="1728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57A73A-457E-47CA-BFFE-0A5C41EDCBF2}" type="slidenum">
              <a:rPr lang="en-US" altLang="en-US"/>
              <a:pPr>
                <a:defRPr/>
              </a:pPr>
              <a:t>‹#›</a:t>
            </a:fld>
            <a:endParaRPr lang="en-US" altLang="en-US"/>
          </a:p>
        </p:txBody>
      </p:sp>
    </p:spTree>
    <p:extLst>
      <p:ext uri="{BB962C8B-B14F-4D97-AF65-F5344CB8AC3E}">
        <p14:creationId xmlns:p14="http://schemas.microsoft.com/office/powerpoint/2010/main" val="895134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1B91A8-DE1F-4B92-8468-B207D9425D1C}" type="slidenum">
              <a:rPr lang="en-US" altLang="en-US"/>
              <a:pPr>
                <a:defRPr/>
              </a:pPr>
              <a:t>‹#›</a:t>
            </a:fld>
            <a:endParaRPr lang="en-US" altLang="en-US"/>
          </a:p>
        </p:txBody>
      </p:sp>
    </p:spTree>
    <p:extLst>
      <p:ext uri="{BB962C8B-B14F-4D97-AF65-F5344CB8AC3E}">
        <p14:creationId xmlns:p14="http://schemas.microsoft.com/office/powerpoint/2010/main" val="320832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89987FE-9742-4CA4-A691-9A9DC118F9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smtClean="0"/>
              <a:t>Informed Search Methods</a:t>
            </a:r>
            <a:br>
              <a:rPr lang="en-US" altLang="en-US" smtClean="0"/>
            </a:br>
            <a:r>
              <a:rPr lang="en-US" altLang="en-US" smtClean="0"/>
              <a:t/>
            </a:r>
            <a:br>
              <a:rPr lang="en-US" altLang="en-US" smtClean="0"/>
            </a:br>
            <a:r>
              <a:rPr lang="en-US" altLang="en-US" sz="2400" smtClean="0"/>
              <a:t>Tuomas Sandholm</a:t>
            </a:r>
            <a:br>
              <a:rPr lang="en-US" altLang="en-US" sz="2400" smtClean="0"/>
            </a:br>
            <a:r>
              <a:rPr lang="en-US" altLang="en-US" sz="2400" smtClean="0"/>
              <a:t>Computer Science Department</a:t>
            </a:r>
            <a:br>
              <a:rPr lang="en-US" altLang="en-US" sz="2400" smtClean="0"/>
            </a:br>
            <a:r>
              <a:rPr lang="en-US" altLang="en-US" sz="2400" smtClean="0"/>
              <a:t>Carnegie Mellon University</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solidFill>
                  <a:srgbClr val="C00000"/>
                </a:solidFill>
              </a:rPr>
              <a:t>Read Sections 3.5-3.7 of Russell and Norvig</a:t>
            </a:r>
            <a:endParaRPr lang="en-US" altLang="en-US" smtClean="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8" name="Group 8"/>
          <p:cNvGrpSpPr>
            <a:grpSpLocks/>
          </p:cNvGrpSpPr>
          <p:nvPr/>
        </p:nvGrpSpPr>
        <p:grpSpPr bwMode="auto">
          <a:xfrm>
            <a:off x="1403857" y="2888884"/>
            <a:ext cx="6780213" cy="3390900"/>
            <a:chOff x="846" y="1622"/>
            <a:chExt cx="4079" cy="2040"/>
          </a:xfrm>
        </p:grpSpPr>
        <p:pic>
          <p:nvPicPr>
            <p:cNvPr id="112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 y="1699"/>
              <a:ext cx="3777" cy="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7"/>
            <p:cNvSpPr>
              <a:spLocks noChangeArrowheads="1"/>
            </p:cNvSpPr>
            <p:nvPr/>
          </p:nvSpPr>
          <p:spPr bwMode="auto">
            <a:xfrm>
              <a:off x="4474" y="1622"/>
              <a:ext cx="451" cy="20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sp>
        <p:nvSpPr>
          <p:cNvPr id="11266" name="Rectangle 2"/>
          <p:cNvSpPr>
            <a:spLocks noGrp="1" noChangeArrowheads="1"/>
          </p:cNvSpPr>
          <p:nvPr>
            <p:ph type="title"/>
          </p:nvPr>
        </p:nvSpPr>
        <p:spPr>
          <a:xfrm>
            <a:off x="609600" y="152400"/>
            <a:ext cx="7772400" cy="441325"/>
          </a:xfrm>
        </p:spPr>
        <p:txBody>
          <a:bodyPr/>
          <a:lstStyle/>
          <a:p>
            <a:pPr eaLnBrk="1" hangingPunct="1"/>
            <a:r>
              <a:rPr lang="en-US" altLang="en-US" i="1" smtClean="0"/>
              <a:t>Monotonicity</a:t>
            </a:r>
            <a:r>
              <a:rPr lang="en-US" altLang="en-US" smtClean="0"/>
              <a:t> of a heuristic</a:t>
            </a:r>
          </a:p>
        </p:txBody>
      </p:sp>
      <p:sp>
        <p:nvSpPr>
          <p:cNvPr id="11267" name="Text Box 4"/>
          <p:cNvSpPr txBox="1">
            <a:spLocks noChangeArrowheads="1"/>
          </p:cNvSpPr>
          <p:nvPr/>
        </p:nvSpPr>
        <p:spPr bwMode="auto">
          <a:xfrm>
            <a:off x="609600" y="6102858"/>
            <a:ext cx="80772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Map of Romania showing contours at </a:t>
            </a:r>
            <a:r>
              <a:rPr lang="en-US" altLang="en-US" sz="1600" i="1"/>
              <a:t>f</a:t>
            </a:r>
            <a:r>
              <a:rPr lang="en-US" altLang="en-US" sz="1600"/>
              <a:t> = 380, </a:t>
            </a:r>
            <a:r>
              <a:rPr lang="en-US" altLang="en-US" sz="1600" i="1"/>
              <a:t>f </a:t>
            </a:r>
            <a:r>
              <a:rPr lang="en-US" altLang="en-US" sz="1600"/>
              <a:t>= 400 and </a:t>
            </a:r>
            <a:r>
              <a:rPr lang="en-US" altLang="en-US" sz="1600" i="1"/>
              <a:t>f = </a:t>
            </a:r>
            <a:r>
              <a:rPr lang="en-US" altLang="en-US" sz="1600"/>
              <a:t>420, with Arad as the start state.  Nodes inside a given contour have </a:t>
            </a:r>
            <a:r>
              <a:rPr lang="en-US" altLang="en-US" sz="1600" i="1"/>
              <a:t>f</a:t>
            </a:r>
            <a:r>
              <a:rPr lang="en-US" altLang="en-US" sz="1600"/>
              <a:t>-costs lower than the contour value.</a:t>
            </a:r>
            <a:endParaRPr lang="en-US" altLang="en-US" sz="1600" baseline="-25000"/>
          </a:p>
        </p:txBody>
      </p:sp>
      <p:sp>
        <p:nvSpPr>
          <p:cNvPr id="11269" name="Text Box 9"/>
          <p:cNvSpPr txBox="1">
            <a:spLocks noChangeArrowheads="1"/>
          </p:cNvSpPr>
          <p:nvPr/>
        </p:nvSpPr>
        <p:spPr bwMode="auto">
          <a:xfrm>
            <a:off x="1764385" y="2814578"/>
            <a:ext cx="6711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With a monotonic heuristic, we can interpret A* as searching through contours:</a:t>
            </a:r>
          </a:p>
        </p:txBody>
      </p:sp>
      <p:sp>
        <p:nvSpPr>
          <p:cNvPr id="11270" name="Text Box 3"/>
          <p:cNvSpPr txBox="1">
            <a:spLocks noChangeArrowheads="1"/>
          </p:cNvSpPr>
          <p:nvPr/>
        </p:nvSpPr>
        <p:spPr bwMode="auto">
          <a:xfrm>
            <a:off x="163513" y="673100"/>
            <a:ext cx="88931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1600" dirty="0">
                <a:solidFill>
                  <a:srgbClr val="FF1F1F"/>
                </a:solidFill>
              </a:rPr>
              <a:t>h(n) is </a:t>
            </a:r>
            <a:r>
              <a:rPr lang="en-US" altLang="en-US" sz="1600" u="sng" dirty="0">
                <a:solidFill>
                  <a:srgbClr val="FF1F1F"/>
                </a:solidFill>
              </a:rPr>
              <a:t>monotonic</a:t>
            </a:r>
            <a:r>
              <a:rPr lang="en-US" altLang="en-US" sz="1600" dirty="0">
                <a:solidFill>
                  <a:srgbClr val="FF1F1F"/>
                </a:solidFill>
              </a:rPr>
              <a:t> </a:t>
            </a:r>
            <a:r>
              <a:rPr lang="en-US" altLang="en-US" sz="1600" dirty="0" smtClean="0">
                <a:solidFill>
                  <a:srgbClr val="FF1F1F"/>
                </a:solidFill>
              </a:rPr>
              <a:t>(aka. consistent) if</a:t>
            </a:r>
            <a:r>
              <a:rPr lang="en-US" altLang="en-US" sz="1600" dirty="0">
                <a:solidFill>
                  <a:srgbClr val="FF1F1F"/>
                </a:solidFill>
              </a:rPr>
              <a:t>, for every node n and every child n’ of n generated by any action a, the estimated cost of reaching the goal from n is no greater than the step cost of getting to n’ plus the estimated cost of reaching the goal from n’: h(n) ≤ c(</a:t>
            </a:r>
            <a:r>
              <a:rPr lang="en-US" altLang="en-US" sz="1600" dirty="0" err="1">
                <a:solidFill>
                  <a:srgbClr val="FF1F1F"/>
                </a:solidFill>
              </a:rPr>
              <a:t>n,a,n</a:t>
            </a:r>
            <a:r>
              <a:rPr lang="en-US" altLang="en-US" sz="1600" dirty="0">
                <a:solidFill>
                  <a:srgbClr val="FF1F1F"/>
                </a:solidFill>
              </a:rPr>
              <a:t>’) +h(n’). </a:t>
            </a:r>
          </a:p>
          <a:p>
            <a:pPr eaLnBrk="1" hangingPunct="1">
              <a:spcBef>
                <a:spcPct val="0"/>
              </a:spcBef>
            </a:pPr>
            <a:r>
              <a:rPr lang="en-US" altLang="en-US" sz="1600" dirty="0" smtClean="0">
                <a:solidFill>
                  <a:srgbClr val="FF1F1F"/>
                </a:solidFill>
              </a:rPr>
              <a:t>Monotonicity </a:t>
            </a:r>
            <a:r>
              <a:rPr lang="en-US" altLang="en-US" sz="1600" dirty="0">
                <a:solidFill>
                  <a:srgbClr val="FF1F1F"/>
                </a:solidFill>
              </a:rPr>
              <a:t>implies that f(n) (which equals g(n)+h(n)) never decreases along a path from the root. </a:t>
            </a:r>
          </a:p>
          <a:p>
            <a:pPr eaLnBrk="1" hangingPunct="1">
              <a:spcBef>
                <a:spcPct val="0"/>
              </a:spcBef>
            </a:pPr>
            <a:r>
              <a:rPr lang="en-US" altLang="en-US" sz="1600" dirty="0" smtClean="0">
                <a:solidFill>
                  <a:srgbClr val="008000"/>
                </a:solidFill>
              </a:rPr>
              <a:t>Monotonic </a:t>
            </a:r>
            <a:r>
              <a:rPr lang="en-US" altLang="en-US" sz="1600" dirty="0">
                <a:solidFill>
                  <a:srgbClr val="008000"/>
                </a:solidFill>
              </a:rPr>
              <a:t>=&gt; </a:t>
            </a:r>
            <a:r>
              <a:rPr lang="en-US" altLang="en-US" sz="1600" dirty="0" smtClean="0">
                <a:solidFill>
                  <a:srgbClr val="008000"/>
                </a:solidFill>
              </a:rPr>
              <a:t>admissible</a:t>
            </a:r>
          </a:p>
          <a:p>
            <a:pPr eaLnBrk="1" hangingPunct="1">
              <a:spcBef>
                <a:spcPct val="0"/>
              </a:spcBef>
            </a:pPr>
            <a:r>
              <a:rPr lang="en-US" altLang="en-US" sz="1600" dirty="0" smtClean="0">
                <a:solidFill>
                  <a:srgbClr val="0070C0"/>
                </a:solidFill>
              </a:rPr>
              <a:t>Advanced topic: “</a:t>
            </a:r>
            <a:r>
              <a:rPr lang="en-US" sz="1600" dirty="0">
                <a:solidFill>
                  <a:srgbClr val="0070C0"/>
                </a:solidFill>
              </a:rPr>
              <a:t>A* Search with Inconsistent Heuristics</a:t>
            </a:r>
            <a:r>
              <a:rPr lang="en-US" altLang="en-US" sz="1600" dirty="0" smtClean="0">
                <a:solidFill>
                  <a:srgbClr val="0070C0"/>
                </a:solidFill>
              </a:rPr>
              <a:t>” in Proceedings of the International Joint Conference on Artificial Intelligence (IJCAI), 2009, provides techniques for making non-monotonic heuristics monotonic</a:t>
            </a:r>
            <a:endParaRPr lang="en-US" altLang="en-US" sz="1600"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60934" y="1555750"/>
            <a:ext cx="809897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defRPr/>
            </a:pPr>
            <a:r>
              <a:rPr lang="en-US" altLang="en-US" sz="2400" dirty="0" smtClean="0">
                <a:solidFill>
                  <a:schemeClr val="accent2"/>
                </a:solidFill>
              </a:rPr>
              <a:t>A* expands all nodes n with f(n) &lt; f*, and may expand some nodes right on the “goal contour” (f(n) = f*), before selecting a goal node.</a:t>
            </a:r>
          </a:p>
          <a:p>
            <a:pPr marL="342900" indent="-342900" eaLnBrk="1" hangingPunct="1">
              <a:spcBef>
                <a:spcPct val="0"/>
              </a:spcBef>
              <a:defRPr/>
            </a:pPr>
            <a:endParaRPr lang="en-US" altLang="en-US" sz="2400" dirty="0" smtClean="0">
              <a:solidFill>
                <a:schemeClr val="accent2"/>
              </a:solidFill>
            </a:endParaRPr>
          </a:p>
          <a:p>
            <a:pPr marL="342900" indent="-342900" eaLnBrk="1" hangingPunct="1">
              <a:spcBef>
                <a:spcPct val="0"/>
              </a:spcBef>
              <a:defRPr/>
            </a:pPr>
            <a:r>
              <a:rPr lang="en-US" altLang="en-US" sz="2400" dirty="0" smtClean="0">
                <a:solidFill>
                  <a:schemeClr val="accent2"/>
                </a:solidFill>
              </a:rPr>
              <a:t>With a monotonic heuristic, even A* </a:t>
            </a:r>
            <a:r>
              <a:rPr lang="en-US" altLang="en-US" sz="2400" i="1" dirty="0" smtClean="0">
                <a:solidFill>
                  <a:schemeClr val="accent2"/>
                </a:solidFill>
              </a:rPr>
              <a:t>graph</a:t>
            </a:r>
            <a:r>
              <a:rPr lang="en-US" altLang="en-US" sz="2400" dirty="0" smtClean="0">
                <a:solidFill>
                  <a:schemeClr val="accent2"/>
                </a:solidFill>
              </a:rPr>
              <a:t> search (i.e., search that deletes later-created duplicates) is optimal.</a:t>
            </a:r>
          </a:p>
          <a:p>
            <a:pPr marL="800100" lvl="1" indent="-342900" eaLnBrk="1" hangingPunct="1">
              <a:spcBef>
                <a:spcPct val="0"/>
              </a:spcBef>
              <a:defRPr/>
            </a:pPr>
            <a:r>
              <a:rPr lang="en-US" altLang="en-US" sz="2000" dirty="0" smtClean="0">
                <a:solidFill>
                  <a:schemeClr val="accent2"/>
                </a:solidFill>
              </a:rPr>
              <a:t>Another option, which requires only admissibility – not monotonicity – is to have the duplicate detector always keep the best (rather than the first) of the duplicates.</a:t>
            </a:r>
          </a:p>
          <a:p>
            <a:pPr marL="342900" indent="-342900" eaLnBrk="1" hangingPunct="1">
              <a:spcBef>
                <a:spcPct val="0"/>
              </a:spcBef>
              <a:defRPr/>
            </a:pPr>
            <a:endParaRPr lang="en-US" altLang="en-US" sz="2400" dirty="0">
              <a:solidFill>
                <a:schemeClr val="accent2"/>
              </a:solidFill>
            </a:endParaRPr>
          </a:p>
          <a:p>
            <a:pPr marL="342900" indent="-342900" eaLnBrk="1" hangingPunct="1">
              <a:spcBef>
                <a:spcPct val="0"/>
              </a:spcBef>
              <a:defRPr/>
            </a:pPr>
            <a:r>
              <a:rPr lang="en-US" altLang="en-US" sz="2400" dirty="0" smtClean="0">
                <a:solidFill>
                  <a:schemeClr val="accent2"/>
                </a:solidFill>
              </a:rPr>
              <a:t>A* </a:t>
            </a:r>
            <a:r>
              <a:rPr lang="en-US" altLang="en-US" sz="2400" i="1" dirty="0" smtClean="0">
                <a:solidFill>
                  <a:schemeClr val="accent2"/>
                </a:solidFill>
              </a:rPr>
              <a:t>tree</a:t>
            </a:r>
            <a:r>
              <a:rPr lang="en-US" altLang="en-US" sz="2400" dirty="0" smtClean="0">
                <a:solidFill>
                  <a:schemeClr val="accent2"/>
                </a:solidFill>
              </a:rPr>
              <a:t> search doesn’t do detection or removal of duplicates</a:t>
            </a:r>
          </a:p>
          <a:p>
            <a:pPr eaLnBrk="1" hangingPunct="1">
              <a:spcBef>
                <a:spcPct val="0"/>
              </a:spcBef>
              <a:buFontTx/>
              <a:buNone/>
              <a:defRPr/>
            </a:pPr>
            <a:endParaRPr lang="en-US" altLang="en-US" sz="2400" dirty="0" smtClean="0">
              <a:solidFill>
                <a:schemeClr val="accent2"/>
              </a:solidFill>
            </a:endParaRPr>
          </a:p>
        </p:txBody>
      </p:sp>
      <p:sp>
        <p:nvSpPr>
          <p:cNvPr id="12291" name="Rectangle 3"/>
          <p:cNvSpPr>
            <a:spLocks noGrp="1" noChangeArrowheads="1"/>
          </p:cNvSpPr>
          <p:nvPr>
            <p:ph type="title" idx="4294967295"/>
          </p:nvPr>
        </p:nvSpPr>
        <p:spPr>
          <a:xfrm>
            <a:off x="685800" y="458788"/>
            <a:ext cx="7772400" cy="806450"/>
          </a:xfrm>
        </p:spPr>
        <p:txBody>
          <a:bodyPr/>
          <a:lstStyle/>
          <a:p>
            <a:pPr eaLnBrk="1" hangingPunct="1"/>
            <a:r>
              <a:rPr lang="en-US" altLang="en-US" smtClean="0"/>
              <a:t>Monotonicity of a heuristic…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1275"/>
            <a:ext cx="7772400" cy="411163"/>
          </a:xfrm>
        </p:spPr>
        <p:txBody>
          <a:bodyPr/>
          <a:lstStyle/>
          <a:p>
            <a:pPr eaLnBrk="1" hangingPunct="1"/>
            <a:r>
              <a:rPr lang="en-US" altLang="en-US" sz="3600" smtClean="0"/>
              <a:t>Proof of optimality of A* </a:t>
            </a:r>
            <a:r>
              <a:rPr lang="en-US" altLang="en-US" sz="3600" b="1" i="1" smtClean="0"/>
              <a:t>tree</a:t>
            </a:r>
            <a:r>
              <a:rPr lang="en-US" altLang="en-US" sz="3600" smtClean="0"/>
              <a:t> search</a:t>
            </a:r>
          </a:p>
        </p:txBody>
      </p:sp>
      <p:sp>
        <p:nvSpPr>
          <p:cNvPr id="13315" name="Text Box 3"/>
          <p:cNvSpPr txBox="1">
            <a:spLocks noChangeArrowheads="1"/>
          </p:cNvSpPr>
          <p:nvPr/>
        </p:nvSpPr>
        <p:spPr bwMode="auto">
          <a:xfrm>
            <a:off x="679450" y="828675"/>
            <a:ext cx="77882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Let G be an optimal goal state, and f(G) = f* = g(G).</a:t>
            </a:r>
          </a:p>
          <a:p>
            <a:pPr eaLnBrk="1" hangingPunct="1">
              <a:spcBef>
                <a:spcPct val="0"/>
              </a:spcBef>
              <a:buFontTx/>
              <a:buNone/>
            </a:pPr>
            <a:r>
              <a:rPr lang="en-US" altLang="en-US" sz="2000"/>
              <a:t>Let G</a:t>
            </a:r>
            <a:r>
              <a:rPr lang="en-US" altLang="en-US" sz="2000" baseline="-25000"/>
              <a:t>2</a:t>
            </a:r>
            <a:r>
              <a:rPr lang="en-US" altLang="en-US" sz="2000"/>
              <a:t> be a suboptimal goal state, i.e., f(G</a:t>
            </a:r>
            <a:r>
              <a:rPr lang="en-US" altLang="en-US" sz="2000" baseline="-25000"/>
              <a:t>2</a:t>
            </a:r>
            <a:r>
              <a:rPr lang="en-US" altLang="en-US" sz="2000"/>
              <a:t>) = g(G</a:t>
            </a:r>
            <a:r>
              <a:rPr lang="en-US" altLang="en-US" sz="2000" baseline="-25000"/>
              <a:t>2</a:t>
            </a:r>
            <a:r>
              <a:rPr lang="en-US" altLang="en-US" sz="2000"/>
              <a:t>) &gt; f*.</a:t>
            </a:r>
          </a:p>
          <a:p>
            <a:pPr eaLnBrk="1" hangingPunct="1">
              <a:spcBef>
                <a:spcPct val="0"/>
              </a:spcBef>
              <a:buFontTx/>
              <a:buNone/>
            </a:pPr>
            <a:r>
              <a:rPr lang="en-US" altLang="en-US" sz="2000"/>
              <a:t>Suppose for contradiction that A* has selected G</a:t>
            </a:r>
            <a:r>
              <a:rPr lang="en-US" altLang="en-US" sz="2000" baseline="-25000"/>
              <a:t>2</a:t>
            </a:r>
            <a:r>
              <a:rPr lang="en-US" altLang="en-US" sz="2000"/>
              <a:t> from the queue. (This would terminate A* with a suboptimal solution.)</a:t>
            </a:r>
          </a:p>
          <a:p>
            <a:pPr eaLnBrk="1" hangingPunct="1">
              <a:spcBef>
                <a:spcPct val="0"/>
              </a:spcBef>
              <a:buFontTx/>
              <a:buNone/>
            </a:pPr>
            <a:endParaRPr lang="en-US" altLang="en-US" sz="2000"/>
          </a:p>
          <a:p>
            <a:pPr eaLnBrk="1" hangingPunct="1">
              <a:spcBef>
                <a:spcPct val="0"/>
              </a:spcBef>
              <a:buFontTx/>
              <a:buNone/>
            </a:pPr>
            <a:r>
              <a:rPr lang="en-US" altLang="en-US" sz="2000"/>
              <a:t>Let n be a node that is currently a leaf node on an optimal path to G.</a:t>
            </a:r>
          </a:p>
          <a:p>
            <a:pPr eaLnBrk="1" hangingPunct="1">
              <a:spcBef>
                <a:spcPct val="0"/>
              </a:spcBef>
              <a:buFontTx/>
              <a:buNone/>
            </a:pPr>
            <a:endParaRPr lang="en-US" altLang="en-US" sz="2000"/>
          </a:p>
        </p:txBody>
      </p:sp>
      <p:sp>
        <p:nvSpPr>
          <p:cNvPr id="13316" name="Text Box 5"/>
          <p:cNvSpPr txBox="1">
            <a:spLocks noChangeArrowheads="1"/>
          </p:cNvSpPr>
          <p:nvPr/>
        </p:nvSpPr>
        <p:spPr bwMode="auto">
          <a:xfrm>
            <a:off x="1339850" y="2986088"/>
            <a:ext cx="6850063"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Situation at the point where a sub-optimal goal state G</a:t>
            </a:r>
            <a:r>
              <a:rPr lang="en-US" altLang="en-US" sz="1400" baseline="-25000"/>
              <a:t>2</a:t>
            </a:r>
            <a:r>
              <a:rPr lang="en-US" altLang="en-US" sz="1400"/>
              <a:t> is about to be picked from the queue</a:t>
            </a:r>
            <a:endParaRPr lang="en-US" altLang="en-US" sz="1400" baseline="-25000"/>
          </a:p>
        </p:txBody>
      </p:sp>
      <p:pic>
        <p:nvPicPr>
          <p:cNvPr id="133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3317875"/>
            <a:ext cx="5438775"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8"/>
          <p:cNvSpPr txBox="1">
            <a:spLocks noChangeArrowheads="1"/>
          </p:cNvSpPr>
          <p:nvPr/>
        </p:nvSpPr>
        <p:spPr bwMode="auto">
          <a:xfrm>
            <a:off x="495300" y="5486400"/>
            <a:ext cx="8153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Because h is admissible, f* </a:t>
            </a:r>
            <a:r>
              <a:rPr lang="en-US" altLang="en-US" sz="2000">
                <a:sym typeface="Symbol" panose="05050102010706020507" pitchFamily="18" charset="2"/>
              </a:rPr>
              <a:t> f(n).  </a:t>
            </a:r>
            <a:endParaRPr lang="en-US" altLang="en-US" sz="1600">
              <a:solidFill>
                <a:srgbClr val="008000"/>
              </a:solidFill>
              <a:sym typeface="Symbol" panose="05050102010706020507" pitchFamily="18" charset="2"/>
            </a:endParaRPr>
          </a:p>
          <a:p>
            <a:pPr eaLnBrk="1" hangingPunct="1">
              <a:spcBef>
                <a:spcPct val="0"/>
              </a:spcBef>
              <a:buFontTx/>
              <a:buNone/>
            </a:pPr>
            <a:endParaRPr lang="en-US" altLang="en-US" sz="2000">
              <a:sym typeface="Symbol" panose="05050102010706020507" pitchFamily="18" charset="2"/>
            </a:endParaRPr>
          </a:p>
          <a:p>
            <a:pPr eaLnBrk="1" hangingPunct="1">
              <a:spcBef>
                <a:spcPct val="0"/>
              </a:spcBef>
              <a:buFontTx/>
              <a:buNone/>
            </a:pPr>
            <a:r>
              <a:rPr lang="en-US" altLang="en-US" sz="2000">
                <a:sym typeface="Symbol" panose="05050102010706020507" pitchFamily="18" charset="2"/>
              </a:rPr>
              <a:t>If n is not chosen for expansion over G</a:t>
            </a:r>
            <a:r>
              <a:rPr lang="en-US" altLang="en-US" sz="2000" baseline="-25000"/>
              <a:t>2</a:t>
            </a:r>
            <a:r>
              <a:rPr lang="en-US" altLang="en-US" sz="2000">
                <a:sym typeface="Symbol" panose="05050102010706020507" pitchFamily="18" charset="2"/>
              </a:rPr>
              <a:t>, we must have f(n)  f(G</a:t>
            </a:r>
            <a:r>
              <a:rPr lang="en-US" altLang="en-US" sz="2000" baseline="-25000"/>
              <a:t>2</a:t>
            </a:r>
            <a:r>
              <a:rPr lang="en-US" altLang="en-US" sz="2000">
                <a:sym typeface="Symbol" panose="05050102010706020507" pitchFamily="18" charset="2"/>
              </a:rPr>
              <a:t>).</a:t>
            </a:r>
          </a:p>
          <a:p>
            <a:pPr eaLnBrk="1" hangingPunct="1">
              <a:spcBef>
                <a:spcPct val="0"/>
              </a:spcBef>
              <a:buFontTx/>
              <a:buNone/>
            </a:pPr>
            <a:r>
              <a:rPr lang="en-US" altLang="en-US" sz="2000">
                <a:sym typeface="Symbol" panose="05050102010706020507" pitchFamily="18" charset="2"/>
              </a:rPr>
              <a:t>So, f*  f(G</a:t>
            </a:r>
            <a:r>
              <a:rPr lang="en-US" altLang="en-US" sz="2000" baseline="-25000"/>
              <a:t>2</a:t>
            </a:r>
            <a:r>
              <a:rPr lang="en-US" altLang="en-US" sz="2000">
                <a:sym typeface="Symbol" panose="05050102010706020507" pitchFamily="18" charset="2"/>
              </a:rPr>
              <a:t>).  Because h(G</a:t>
            </a:r>
            <a:r>
              <a:rPr lang="en-US" altLang="en-US" sz="2000" baseline="-25000"/>
              <a:t>2</a:t>
            </a:r>
            <a:r>
              <a:rPr lang="en-US" altLang="en-US" sz="2000">
                <a:sym typeface="Symbol" panose="05050102010706020507" pitchFamily="18" charset="2"/>
              </a:rPr>
              <a:t>)=0, we have f*  g(G</a:t>
            </a:r>
            <a:r>
              <a:rPr lang="en-US" altLang="en-US" sz="2000" baseline="-25000"/>
              <a:t>2</a:t>
            </a:r>
            <a:r>
              <a:rPr lang="en-US" altLang="en-US" sz="2000">
                <a:sym typeface="Symbol" panose="05050102010706020507" pitchFamily="18" charset="2"/>
              </a:rPr>
              <a:t>), contradiction.</a:t>
            </a:r>
          </a:p>
        </p:txBody>
      </p:sp>
      <p:sp>
        <p:nvSpPr>
          <p:cNvPr id="13319" name="Rectangle 9"/>
          <p:cNvSpPr>
            <a:spLocks noChangeArrowheads="1"/>
          </p:cNvSpPr>
          <p:nvPr/>
        </p:nvSpPr>
        <p:spPr bwMode="auto">
          <a:xfrm>
            <a:off x="7640638" y="6527800"/>
            <a:ext cx="274637" cy="2428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3320" name="Rectangle 10"/>
          <p:cNvSpPr>
            <a:spLocks noChangeArrowheads="1"/>
          </p:cNvSpPr>
          <p:nvPr/>
        </p:nvSpPr>
        <p:spPr bwMode="auto">
          <a:xfrm>
            <a:off x="1173163" y="2835275"/>
            <a:ext cx="7102475" cy="26812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3321" name="Rectangle 11"/>
          <p:cNvSpPr>
            <a:spLocks noChangeArrowheads="1"/>
          </p:cNvSpPr>
          <p:nvPr/>
        </p:nvSpPr>
        <p:spPr bwMode="auto">
          <a:xfrm>
            <a:off x="1847850" y="495300"/>
            <a:ext cx="5141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i="1">
                <a:solidFill>
                  <a:srgbClr val="008000"/>
                </a:solidFill>
                <a:sym typeface="Symbol" panose="05050102010706020507" pitchFamily="18" charset="2"/>
              </a:rPr>
              <a:t>Assumes h is admissible, but does not assume h is monotonic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14338" y="317500"/>
            <a:ext cx="8521700" cy="1143000"/>
          </a:xfrm>
        </p:spPr>
        <p:txBody>
          <a:bodyPr/>
          <a:lstStyle/>
          <a:p>
            <a:r>
              <a:rPr lang="en-US" altLang="en-US" sz="3600" smtClean="0"/>
              <a:t>A* </a:t>
            </a:r>
            <a:r>
              <a:rPr lang="en-US" altLang="en-US" sz="3600" i="1" smtClean="0"/>
              <a:t>graph</a:t>
            </a:r>
            <a:r>
              <a:rPr lang="en-US" altLang="en-US" sz="3600" smtClean="0"/>
              <a:t> search is optimal if h is monotonic (admissibility does not suffice)</a:t>
            </a:r>
          </a:p>
        </p:txBody>
      </p:sp>
      <p:sp>
        <p:nvSpPr>
          <p:cNvPr id="14339" name="Content Placeholder 2"/>
          <p:cNvSpPr>
            <a:spLocks noGrp="1"/>
          </p:cNvSpPr>
          <p:nvPr>
            <p:ph idx="1"/>
          </p:nvPr>
        </p:nvSpPr>
        <p:spPr>
          <a:xfrm>
            <a:off x="685800" y="3429000"/>
            <a:ext cx="7772400" cy="2667000"/>
          </a:xfrm>
        </p:spPr>
        <p:txBody>
          <a:bodyPr/>
          <a:lstStyle/>
          <a:p>
            <a:r>
              <a:rPr lang="en-US" altLang="en-US" smtClean="0"/>
              <a:t>See proof in Russell&amp;Norvig book p. 95-97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762000"/>
          </a:xfrm>
        </p:spPr>
        <p:txBody>
          <a:bodyPr/>
          <a:lstStyle/>
          <a:p>
            <a:pPr eaLnBrk="1" hangingPunct="1"/>
            <a:r>
              <a:rPr lang="en-US" altLang="en-US" smtClean="0"/>
              <a:t>Complexity of A*</a:t>
            </a:r>
          </a:p>
        </p:txBody>
      </p:sp>
      <p:sp>
        <p:nvSpPr>
          <p:cNvPr id="15363" name="Text Box 3"/>
          <p:cNvSpPr txBox="1">
            <a:spLocks noChangeArrowheads="1"/>
          </p:cNvSpPr>
          <p:nvPr/>
        </p:nvSpPr>
        <p:spPr bwMode="auto">
          <a:xfrm>
            <a:off x="838200" y="1676400"/>
            <a:ext cx="76358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400"/>
              <a:t> Generally O(b</a:t>
            </a:r>
            <a:r>
              <a:rPr lang="en-US" altLang="en-US" sz="2400" baseline="30000"/>
              <a:t>d</a:t>
            </a:r>
            <a:r>
              <a:rPr lang="en-US" altLang="en-US" sz="2400"/>
              <a:t>) time and space.</a:t>
            </a:r>
          </a:p>
          <a:p>
            <a:pPr eaLnBrk="1" hangingPunct="1">
              <a:spcBef>
                <a:spcPct val="0"/>
              </a:spcBef>
            </a:pPr>
            <a:endParaRPr lang="en-US" altLang="en-US" sz="2400">
              <a:solidFill>
                <a:srgbClr val="008000"/>
              </a:solidFill>
            </a:endParaRPr>
          </a:p>
          <a:p>
            <a:pPr eaLnBrk="1" hangingPunct="1">
              <a:spcBef>
                <a:spcPct val="0"/>
              </a:spcBef>
            </a:pPr>
            <a:r>
              <a:rPr lang="en-US" altLang="en-US" sz="2400">
                <a:solidFill>
                  <a:srgbClr val="008000"/>
                </a:solidFill>
              </a:rPr>
              <a:t> Sub-exponential growth when |h(n) - h*(n)| </a:t>
            </a:r>
            <a:r>
              <a:rPr lang="en-US" altLang="en-US" sz="2400">
                <a:solidFill>
                  <a:srgbClr val="008000"/>
                </a:solidFill>
                <a:sym typeface="Symbol" panose="05050102010706020507" pitchFamily="18" charset="2"/>
              </a:rPr>
              <a:t> O(log h*(n))</a:t>
            </a:r>
          </a:p>
          <a:p>
            <a:pPr lvl="1" eaLnBrk="1" hangingPunct="1">
              <a:spcBef>
                <a:spcPct val="0"/>
              </a:spcBef>
              <a:buFont typeface="Arial" panose="020B0604020202020204" pitchFamily="34" charset="0"/>
              <a:buChar char="•"/>
            </a:pPr>
            <a:r>
              <a:rPr lang="en-US" altLang="en-US" sz="2400">
                <a:solidFill>
                  <a:srgbClr val="C00000"/>
                </a:solidFill>
                <a:sym typeface="Symbol" panose="05050102010706020507" pitchFamily="18" charset="2"/>
              </a:rPr>
              <a:t>Unfortunately, for most practical heuristics, the error is at least proportional to the path cost</a:t>
            </a:r>
            <a:endParaRPr lang="en-US" altLang="en-US" sz="240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714615" y="1573306"/>
            <a:ext cx="7952975"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en-US" altLang="en-US" sz="2400" dirty="0">
                <a:solidFill>
                  <a:srgbClr val="008000"/>
                </a:solidFill>
              </a:rPr>
              <a:t>A* </a:t>
            </a:r>
            <a:r>
              <a:rPr lang="en-US" altLang="en-US" sz="2400" dirty="0" smtClean="0">
                <a:solidFill>
                  <a:srgbClr val="008000"/>
                </a:solidFill>
              </a:rPr>
              <a:t>with a monotonic heuristic is </a:t>
            </a:r>
            <a:r>
              <a:rPr lang="en-US" altLang="en-US" sz="2400" u="sng" dirty="0">
                <a:solidFill>
                  <a:srgbClr val="008000"/>
                </a:solidFill>
              </a:rPr>
              <a:t>optimally efficient</a:t>
            </a:r>
            <a:r>
              <a:rPr lang="en-US" altLang="en-US" sz="2400" dirty="0">
                <a:solidFill>
                  <a:srgbClr val="008000"/>
                </a:solidFill>
              </a:rPr>
              <a:t> for any given h-function among algorithms that extend search paths from the root. I.e., no other optimal algorithm is guaranteed to expand fewer nodes (except perhaps on the goal contour where f(n)=f*) (for a given search formulation</a:t>
            </a:r>
            <a:r>
              <a:rPr lang="en-US" altLang="en-US" sz="2400" dirty="0" smtClean="0">
                <a:solidFill>
                  <a:srgbClr val="008000"/>
                </a:solidFill>
              </a:rPr>
              <a:t>).</a:t>
            </a:r>
          </a:p>
          <a:p>
            <a:pPr marL="1085850" lvl="1" indent="-342900" eaLnBrk="1" hangingPunct="1">
              <a:spcBef>
                <a:spcPct val="0"/>
              </a:spcBef>
            </a:pPr>
            <a:r>
              <a:rPr lang="en-US" altLang="en-US" sz="2000" dirty="0" smtClean="0">
                <a:solidFill>
                  <a:srgbClr val="008000"/>
                </a:solidFill>
              </a:rPr>
              <a:t>With a non-monotonic admissible heuristic, some nodes can be expanded many times, causing the search to do O(2</a:t>
            </a:r>
            <a:r>
              <a:rPr lang="en-US" altLang="en-US" sz="2000" baseline="30000" dirty="0" smtClean="0">
                <a:solidFill>
                  <a:srgbClr val="008000"/>
                </a:solidFill>
              </a:rPr>
              <a:t>N</a:t>
            </a:r>
            <a:r>
              <a:rPr lang="en-US" altLang="en-US" sz="2000" dirty="0" smtClean="0">
                <a:solidFill>
                  <a:srgbClr val="008000"/>
                </a:solidFill>
              </a:rPr>
              <a:t>) node expansions, where N is the number of nodes expanded</a:t>
            </a:r>
            <a:endParaRPr lang="en-US" altLang="en-US" sz="2000" dirty="0">
              <a:solidFill>
                <a:srgbClr val="008000"/>
              </a:solidFill>
            </a:endParaRPr>
          </a:p>
          <a:p>
            <a:pPr marL="342900" indent="-342900" eaLnBrk="1" hangingPunct="1">
              <a:spcBef>
                <a:spcPct val="0"/>
              </a:spcBef>
            </a:pPr>
            <a:endParaRPr lang="en-US" altLang="en-US" sz="2400" dirty="0"/>
          </a:p>
          <a:p>
            <a:pPr marL="342900" indent="-342900" eaLnBrk="1" hangingPunct="1">
              <a:spcBef>
                <a:spcPct val="0"/>
              </a:spcBef>
            </a:pPr>
            <a:r>
              <a:rPr lang="en-US" altLang="en-US" sz="2400" dirty="0"/>
              <a:t>Intuition: any algorithm that does not expand all nodes in the contours between the root and the goal contour runs the risk of missing the optimal solution.</a:t>
            </a:r>
          </a:p>
        </p:txBody>
      </p:sp>
      <p:sp>
        <p:nvSpPr>
          <p:cNvPr id="16387" name="Rectangle 5"/>
          <p:cNvSpPr>
            <a:spLocks noGrp="1" noChangeArrowheads="1"/>
          </p:cNvSpPr>
          <p:nvPr>
            <p:ph type="title"/>
          </p:nvPr>
        </p:nvSpPr>
        <p:spPr>
          <a:xfrm>
            <a:off x="533400" y="381000"/>
            <a:ext cx="7772400" cy="838200"/>
          </a:xfrm>
        </p:spPr>
        <p:txBody>
          <a:bodyPr/>
          <a:lstStyle/>
          <a:p>
            <a:pPr eaLnBrk="1" hangingPunct="1"/>
            <a:r>
              <a:rPr lang="en-US" altLang="en-US" smtClean="0"/>
              <a:t>A* is optimally efficient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r>
              <a:rPr lang="en-US" altLang="en-US" smtClean="0"/>
              <a:t>How to generate h-functions?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73025"/>
            <a:ext cx="7772400" cy="914400"/>
          </a:xfrm>
        </p:spPr>
        <p:txBody>
          <a:bodyPr/>
          <a:lstStyle/>
          <a:p>
            <a:pPr eaLnBrk="1" hangingPunct="1"/>
            <a:r>
              <a:rPr lang="en-US" altLang="en-US" smtClean="0"/>
              <a:t>Heuristics (h(n)) for A*</a:t>
            </a:r>
          </a:p>
        </p:txBody>
      </p:sp>
      <p:grpSp>
        <p:nvGrpSpPr>
          <p:cNvPr id="18435" name="Group 74"/>
          <p:cNvGrpSpPr>
            <a:grpSpLocks/>
          </p:cNvGrpSpPr>
          <p:nvPr/>
        </p:nvGrpSpPr>
        <p:grpSpPr bwMode="auto">
          <a:xfrm>
            <a:off x="2895600" y="1552575"/>
            <a:ext cx="1524000" cy="1524000"/>
            <a:chOff x="1536" y="1008"/>
            <a:chExt cx="960" cy="960"/>
          </a:xfrm>
        </p:grpSpPr>
        <p:grpSp>
          <p:nvGrpSpPr>
            <p:cNvPr id="18470" name="Group 39"/>
            <p:cNvGrpSpPr>
              <a:grpSpLocks/>
            </p:cNvGrpSpPr>
            <p:nvPr/>
          </p:nvGrpSpPr>
          <p:grpSpPr bwMode="auto">
            <a:xfrm>
              <a:off x="1536" y="1008"/>
              <a:ext cx="960" cy="960"/>
              <a:chOff x="1536" y="1008"/>
              <a:chExt cx="960" cy="960"/>
            </a:xfrm>
          </p:grpSpPr>
          <p:sp>
            <p:nvSpPr>
              <p:cNvPr id="18479" name="Rectangle 3"/>
              <p:cNvSpPr>
                <a:spLocks noChangeArrowheads="1"/>
              </p:cNvSpPr>
              <p:nvPr/>
            </p:nvSpPr>
            <p:spPr bwMode="auto">
              <a:xfrm>
                <a:off x="1536" y="1008"/>
                <a:ext cx="960" cy="96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80" name="Rectangle 4"/>
              <p:cNvSpPr>
                <a:spLocks noChangeArrowheads="1"/>
              </p:cNvSpPr>
              <p:nvPr/>
            </p:nvSpPr>
            <p:spPr bwMode="auto">
              <a:xfrm>
                <a:off x="1872" y="1632"/>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81" name="Rectangle 5"/>
              <p:cNvSpPr>
                <a:spLocks noChangeArrowheads="1"/>
              </p:cNvSpPr>
              <p:nvPr/>
            </p:nvSpPr>
            <p:spPr bwMode="auto">
              <a:xfrm>
                <a:off x="1920" y="1680"/>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82" name="Rectangle 6"/>
              <p:cNvSpPr>
                <a:spLocks noChangeArrowheads="1"/>
              </p:cNvSpPr>
              <p:nvPr/>
            </p:nvSpPr>
            <p:spPr bwMode="auto">
              <a:xfrm>
                <a:off x="1584" y="1632"/>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83" name="Rectangle 7"/>
              <p:cNvSpPr>
                <a:spLocks noChangeArrowheads="1"/>
              </p:cNvSpPr>
              <p:nvPr/>
            </p:nvSpPr>
            <p:spPr bwMode="auto">
              <a:xfrm>
                <a:off x="1632" y="1680"/>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84" name="Rectangle 8"/>
              <p:cNvSpPr>
                <a:spLocks noChangeArrowheads="1"/>
              </p:cNvSpPr>
              <p:nvPr/>
            </p:nvSpPr>
            <p:spPr bwMode="auto">
              <a:xfrm>
                <a:off x="2160" y="1344"/>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85" name="Rectangle 9"/>
              <p:cNvSpPr>
                <a:spLocks noChangeArrowheads="1"/>
              </p:cNvSpPr>
              <p:nvPr/>
            </p:nvSpPr>
            <p:spPr bwMode="auto">
              <a:xfrm>
                <a:off x="2208" y="1392"/>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86" name="Rectangle 10"/>
              <p:cNvSpPr>
                <a:spLocks noChangeArrowheads="1"/>
              </p:cNvSpPr>
              <p:nvPr/>
            </p:nvSpPr>
            <p:spPr bwMode="auto">
              <a:xfrm>
                <a:off x="1872" y="1344"/>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87" name="Rectangle 11"/>
              <p:cNvSpPr>
                <a:spLocks noChangeArrowheads="1"/>
              </p:cNvSpPr>
              <p:nvPr/>
            </p:nvSpPr>
            <p:spPr bwMode="auto">
              <a:xfrm>
                <a:off x="1920" y="1392"/>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88" name="Rectangle 12"/>
              <p:cNvSpPr>
                <a:spLocks noChangeArrowheads="1"/>
              </p:cNvSpPr>
              <p:nvPr/>
            </p:nvSpPr>
            <p:spPr bwMode="auto">
              <a:xfrm>
                <a:off x="1584" y="1344"/>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89" name="Rectangle 13"/>
              <p:cNvSpPr>
                <a:spLocks noChangeArrowheads="1"/>
              </p:cNvSpPr>
              <p:nvPr/>
            </p:nvSpPr>
            <p:spPr bwMode="auto">
              <a:xfrm>
                <a:off x="1632" y="1392"/>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90" name="Rectangle 14"/>
              <p:cNvSpPr>
                <a:spLocks noChangeArrowheads="1"/>
              </p:cNvSpPr>
              <p:nvPr/>
            </p:nvSpPr>
            <p:spPr bwMode="auto">
              <a:xfrm>
                <a:off x="1872" y="1056"/>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91" name="Rectangle 15"/>
              <p:cNvSpPr>
                <a:spLocks noChangeArrowheads="1"/>
              </p:cNvSpPr>
              <p:nvPr/>
            </p:nvSpPr>
            <p:spPr bwMode="auto">
              <a:xfrm>
                <a:off x="1920" y="1104"/>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92" name="Rectangle 16"/>
              <p:cNvSpPr>
                <a:spLocks noChangeArrowheads="1"/>
              </p:cNvSpPr>
              <p:nvPr/>
            </p:nvSpPr>
            <p:spPr bwMode="auto">
              <a:xfrm>
                <a:off x="1584" y="1056"/>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93" name="Rectangle 17"/>
              <p:cNvSpPr>
                <a:spLocks noChangeArrowheads="1"/>
              </p:cNvSpPr>
              <p:nvPr/>
            </p:nvSpPr>
            <p:spPr bwMode="auto">
              <a:xfrm>
                <a:off x="1632" y="1104"/>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94" name="Rectangle 18"/>
              <p:cNvSpPr>
                <a:spLocks noChangeArrowheads="1"/>
              </p:cNvSpPr>
              <p:nvPr/>
            </p:nvSpPr>
            <p:spPr bwMode="auto">
              <a:xfrm>
                <a:off x="2160" y="1632"/>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95" name="Rectangle 19"/>
              <p:cNvSpPr>
                <a:spLocks noChangeArrowheads="1"/>
              </p:cNvSpPr>
              <p:nvPr/>
            </p:nvSpPr>
            <p:spPr bwMode="auto">
              <a:xfrm>
                <a:off x="2208" y="1680"/>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sp>
          <p:nvSpPr>
            <p:cNvPr id="18471" name="Text Box 40"/>
            <p:cNvSpPr txBox="1">
              <a:spLocks noChangeArrowheads="1"/>
            </p:cNvSpPr>
            <p:nvPr/>
          </p:nvSpPr>
          <p:spPr bwMode="auto">
            <a:xfrm>
              <a:off x="1632" y="105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5</a:t>
              </a:r>
            </a:p>
          </p:txBody>
        </p:sp>
        <p:sp>
          <p:nvSpPr>
            <p:cNvPr id="18472" name="Text Box 42"/>
            <p:cNvSpPr txBox="1">
              <a:spLocks noChangeArrowheads="1"/>
            </p:cNvSpPr>
            <p:nvPr/>
          </p:nvSpPr>
          <p:spPr bwMode="auto">
            <a:xfrm>
              <a:off x="1632" y="134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6</a:t>
              </a:r>
            </a:p>
          </p:txBody>
        </p:sp>
        <p:sp>
          <p:nvSpPr>
            <p:cNvPr id="18473" name="Text Box 60"/>
            <p:cNvSpPr txBox="1">
              <a:spLocks noChangeArrowheads="1"/>
            </p:cNvSpPr>
            <p:nvPr/>
          </p:nvSpPr>
          <p:spPr bwMode="auto">
            <a:xfrm>
              <a:off x="1632" y="163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7</a:t>
              </a:r>
            </a:p>
          </p:txBody>
        </p:sp>
        <p:sp>
          <p:nvSpPr>
            <p:cNvPr id="18474" name="Text Box 61"/>
            <p:cNvSpPr txBox="1">
              <a:spLocks noChangeArrowheads="1"/>
            </p:cNvSpPr>
            <p:nvPr/>
          </p:nvSpPr>
          <p:spPr bwMode="auto">
            <a:xfrm>
              <a:off x="1920" y="105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4</a:t>
              </a:r>
            </a:p>
          </p:txBody>
        </p:sp>
        <p:sp>
          <p:nvSpPr>
            <p:cNvPr id="18475" name="Text Box 62"/>
            <p:cNvSpPr txBox="1">
              <a:spLocks noChangeArrowheads="1"/>
            </p:cNvSpPr>
            <p:nvPr/>
          </p:nvSpPr>
          <p:spPr bwMode="auto">
            <a:xfrm>
              <a:off x="1920" y="134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1</a:t>
              </a:r>
            </a:p>
          </p:txBody>
        </p:sp>
        <p:sp>
          <p:nvSpPr>
            <p:cNvPr id="18476" name="Text Box 63"/>
            <p:cNvSpPr txBox="1">
              <a:spLocks noChangeArrowheads="1"/>
            </p:cNvSpPr>
            <p:nvPr/>
          </p:nvSpPr>
          <p:spPr bwMode="auto">
            <a:xfrm>
              <a:off x="1920" y="163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3</a:t>
              </a:r>
            </a:p>
          </p:txBody>
        </p:sp>
        <p:sp>
          <p:nvSpPr>
            <p:cNvPr id="18477" name="Text Box 64"/>
            <p:cNvSpPr txBox="1">
              <a:spLocks noChangeArrowheads="1"/>
            </p:cNvSpPr>
            <p:nvPr/>
          </p:nvSpPr>
          <p:spPr bwMode="auto">
            <a:xfrm>
              <a:off x="2208" y="134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8</a:t>
              </a:r>
            </a:p>
          </p:txBody>
        </p:sp>
        <p:sp>
          <p:nvSpPr>
            <p:cNvPr id="18478" name="Text Box 65"/>
            <p:cNvSpPr txBox="1">
              <a:spLocks noChangeArrowheads="1"/>
            </p:cNvSpPr>
            <p:nvPr/>
          </p:nvSpPr>
          <p:spPr bwMode="auto">
            <a:xfrm>
              <a:off x="2208" y="163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2</a:t>
              </a:r>
            </a:p>
          </p:txBody>
        </p:sp>
      </p:grpSp>
      <p:grpSp>
        <p:nvGrpSpPr>
          <p:cNvPr id="18436" name="Group 75"/>
          <p:cNvGrpSpPr>
            <a:grpSpLocks/>
          </p:cNvGrpSpPr>
          <p:nvPr/>
        </p:nvGrpSpPr>
        <p:grpSpPr bwMode="auto">
          <a:xfrm>
            <a:off x="4876800" y="1552575"/>
            <a:ext cx="1524000" cy="1524000"/>
            <a:chOff x="2784" y="1008"/>
            <a:chExt cx="960" cy="960"/>
          </a:xfrm>
        </p:grpSpPr>
        <p:grpSp>
          <p:nvGrpSpPr>
            <p:cNvPr id="18444" name="Group 38"/>
            <p:cNvGrpSpPr>
              <a:grpSpLocks/>
            </p:cNvGrpSpPr>
            <p:nvPr/>
          </p:nvGrpSpPr>
          <p:grpSpPr bwMode="auto">
            <a:xfrm>
              <a:off x="2784" y="1008"/>
              <a:ext cx="960" cy="960"/>
              <a:chOff x="2688" y="1008"/>
              <a:chExt cx="960" cy="960"/>
            </a:xfrm>
          </p:grpSpPr>
          <p:sp>
            <p:nvSpPr>
              <p:cNvPr id="18453" name="Rectangle 20"/>
              <p:cNvSpPr>
                <a:spLocks noChangeArrowheads="1"/>
              </p:cNvSpPr>
              <p:nvPr/>
            </p:nvSpPr>
            <p:spPr bwMode="auto">
              <a:xfrm>
                <a:off x="2688" y="1008"/>
                <a:ext cx="960" cy="96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54" name="Rectangle 21"/>
              <p:cNvSpPr>
                <a:spLocks noChangeArrowheads="1"/>
              </p:cNvSpPr>
              <p:nvPr/>
            </p:nvSpPr>
            <p:spPr bwMode="auto">
              <a:xfrm>
                <a:off x="3024" y="1632"/>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55" name="Rectangle 22"/>
              <p:cNvSpPr>
                <a:spLocks noChangeArrowheads="1"/>
              </p:cNvSpPr>
              <p:nvPr/>
            </p:nvSpPr>
            <p:spPr bwMode="auto">
              <a:xfrm>
                <a:off x="3072" y="1680"/>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56" name="Rectangle 23"/>
              <p:cNvSpPr>
                <a:spLocks noChangeArrowheads="1"/>
              </p:cNvSpPr>
              <p:nvPr/>
            </p:nvSpPr>
            <p:spPr bwMode="auto">
              <a:xfrm>
                <a:off x="2736" y="1632"/>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57" name="Rectangle 24"/>
              <p:cNvSpPr>
                <a:spLocks noChangeArrowheads="1"/>
              </p:cNvSpPr>
              <p:nvPr/>
            </p:nvSpPr>
            <p:spPr bwMode="auto">
              <a:xfrm>
                <a:off x="2784" y="1680"/>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58" name="Rectangle 25"/>
              <p:cNvSpPr>
                <a:spLocks noChangeArrowheads="1"/>
              </p:cNvSpPr>
              <p:nvPr/>
            </p:nvSpPr>
            <p:spPr bwMode="auto">
              <a:xfrm>
                <a:off x="3312" y="1344"/>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59" name="Rectangle 26"/>
              <p:cNvSpPr>
                <a:spLocks noChangeArrowheads="1"/>
              </p:cNvSpPr>
              <p:nvPr/>
            </p:nvSpPr>
            <p:spPr bwMode="auto">
              <a:xfrm>
                <a:off x="3360" y="1392"/>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60" name="Rectangle 27"/>
              <p:cNvSpPr>
                <a:spLocks noChangeArrowheads="1"/>
              </p:cNvSpPr>
              <p:nvPr/>
            </p:nvSpPr>
            <p:spPr bwMode="auto">
              <a:xfrm>
                <a:off x="3312" y="1056"/>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61" name="Rectangle 28"/>
              <p:cNvSpPr>
                <a:spLocks noChangeArrowheads="1"/>
              </p:cNvSpPr>
              <p:nvPr/>
            </p:nvSpPr>
            <p:spPr bwMode="auto">
              <a:xfrm>
                <a:off x="3360" y="1104"/>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62" name="Rectangle 29"/>
              <p:cNvSpPr>
                <a:spLocks noChangeArrowheads="1"/>
              </p:cNvSpPr>
              <p:nvPr/>
            </p:nvSpPr>
            <p:spPr bwMode="auto">
              <a:xfrm>
                <a:off x="2736" y="1344"/>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63" name="Rectangle 30"/>
              <p:cNvSpPr>
                <a:spLocks noChangeArrowheads="1"/>
              </p:cNvSpPr>
              <p:nvPr/>
            </p:nvSpPr>
            <p:spPr bwMode="auto">
              <a:xfrm>
                <a:off x="2784" y="1392"/>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64" name="Rectangle 31"/>
              <p:cNvSpPr>
                <a:spLocks noChangeArrowheads="1"/>
              </p:cNvSpPr>
              <p:nvPr/>
            </p:nvSpPr>
            <p:spPr bwMode="auto">
              <a:xfrm>
                <a:off x="3024" y="1056"/>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65" name="Rectangle 32"/>
              <p:cNvSpPr>
                <a:spLocks noChangeArrowheads="1"/>
              </p:cNvSpPr>
              <p:nvPr/>
            </p:nvSpPr>
            <p:spPr bwMode="auto">
              <a:xfrm>
                <a:off x="3072" y="1104"/>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66" name="Rectangle 33"/>
              <p:cNvSpPr>
                <a:spLocks noChangeArrowheads="1"/>
              </p:cNvSpPr>
              <p:nvPr/>
            </p:nvSpPr>
            <p:spPr bwMode="auto">
              <a:xfrm>
                <a:off x="2736" y="1056"/>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67" name="Rectangle 34"/>
              <p:cNvSpPr>
                <a:spLocks noChangeArrowheads="1"/>
              </p:cNvSpPr>
              <p:nvPr/>
            </p:nvSpPr>
            <p:spPr bwMode="auto">
              <a:xfrm>
                <a:off x="2784" y="1104"/>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68" name="Rectangle 35"/>
              <p:cNvSpPr>
                <a:spLocks noChangeArrowheads="1"/>
              </p:cNvSpPr>
              <p:nvPr/>
            </p:nvSpPr>
            <p:spPr bwMode="auto">
              <a:xfrm>
                <a:off x="3312" y="1632"/>
                <a:ext cx="288" cy="288"/>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8469" name="Rectangle 36"/>
              <p:cNvSpPr>
                <a:spLocks noChangeArrowheads="1"/>
              </p:cNvSpPr>
              <p:nvPr/>
            </p:nvSpPr>
            <p:spPr bwMode="auto">
              <a:xfrm>
                <a:off x="3360" y="1680"/>
                <a:ext cx="192" cy="192"/>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sp>
          <p:nvSpPr>
            <p:cNvPr id="18445" name="Text Box 66"/>
            <p:cNvSpPr txBox="1">
              <a:spLocks noChangeArrowheads="1"/>
            </p:cNvSpPr>
            <p:nvPr/>
          </p:nvSpPr>
          <p:spPr bwMode="auto">
            <a:xfrm>
              <a:off x="2880" y="105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1</a:t>
              </a:r>
            </a:p>
          </p:txBody>
        </p:sp>
        <p:sp>
          <p:nvSpPr>
            <p:cNvPr id="18446" name="Text Box 67"/>
            <p:cNvSpPr txBox="1">
              <a:spLocks noChangeArrowheads="1"/>
            </p:cNvSpPr>
            <p:nvPr/>
          </p:nvSpPr>
          <p:spPr bwMode="auto">
            <a:xfrm>
              <a:off x="2880" y="134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8</a:t>
              </a:r>
            </a:p>
          </p:txBody>
        </p:sp>
        <p:sp>
          <p:nvSpPr>
            <p:cNvPr id="18447" name="Text Box 68"/>
            <p:cNvSpPr txBox="1">
              <a:spLocks noChangeArrowheads="1"/>
            </p:cNvSpPr>
            <p:nvPr/>
          </p:nvSpPr>
          <p:spPr bwMode="auto">
            <a:xfrm>
              <a:off x="2880" y="163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7</a:t>
              </a:r>
            </a:p>
          </p:txBody>
        </p:sp>
        <p:sp>
          <p:nvSpPr>
            <p:cNvPr id="18448" name="Text Box 69"/>
            <p:cNvSpPr txBox="1">
              <a:spLocks noChangeArrowheads="1"/>
            </p:cNvSpPr>
            <p:nvPr/>
          </p:nvSpPr>
          <p:spPr bwMode="auto">
            <a:xfrm>
              <a:off x="3168" y="163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6</a:t>
              </a:r>
            </a:p>
          </p:txBody>
        </p:sp>
        <p:sp>
          <p:nvSpPr>
            <p:cNvPr id="18449" name="Text Box 70"/>
            <p:cNvSpPr txBox="1">
              <a:spLocks noChangeArrowheads="1"/>
            </p:cNvSpPr>
            <p:nvPr/>
          </p:nvSpPr>
          <p:spPr bwMode="auto">
            <a:xfrm>
              <a:off x="3168" y="105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2</a:t>
              </a:r>
            </a:p>
          </p:txBody>
        </p:sp>
        <p:sp>
          <p:nvSpPr>
            <p:cNvPr id="18450" name="Text Box 71"/>
            <p:cNvSpPr txBox="1">
              <a:spLocks noChangeArrowheads="1"/>
            </p:cNvSpPr>
            <p:nvPr/>
          </p:nvSpPr>
          <p:spPr bwMode="auto">
            <a:xfrm>
              <a:off x="3456" y="105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3</a:t>
              </a:r>
            </a:p>
          </p:txBody>
        </p:sp>
        <p:sp>
          <p:nvSpPr>
            <p:cNvPr id="18451" name="Text Box 72"/>
            <p:cNvSpPr txBox="1">
              <a:spLocks noChangeArrowheads="1"/>
            </p:cNvSpPr>
            <p:nvPr/>
          </p:nvSpPr>
          <p:spPr bwMode="auto">
            <a:xfrm>
              <a:off x="3456" y="1344"/>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4</a:t>
              </a:r>
            </a:p>
          </p:txBody>
        </p:sp>
        <p:sp>
          <p:nvSpPr>
            <p:cNvPr id="18452" name="Text Box 73"/>
            <p:cNvSpPr txBox="1">
              <a:spLocks noChangeArrowheads="1"/>
            </p:cNvSpPr>
            <p:nvPr/>
          </p:nvSpPr>
          <p:spPr bwMode="auto">
            <a:xfrm>
              <a:off x="3456" y="163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5</a:t>
              </a:r>
            </a:p>
          </p:txBody>
        </p:sp>
      </p:grpSp>
      <p:sp>
        <p:nvSpPr>
          <p:cNvPr id="18437" name="Text Box 76"/>
          <p:cNvSpPr txBox="1">
            <a:spLocks noChangeArrowheads="1"/>
          </p:cNvSpPr>
          <p:nvPr/>
        </p:nvSpPr>
        <p:spPr bwMode="auto">
          <a:xfrm>
            <a:off x="3048000" y="3152775"/>
            <a:ext cx="1189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Start state</a:t>
            </a:r>
          </a:p>
        </p:txBody>
      </p:sp>
      <p:sp>
        <p:nvSpPr>
          <p:cNvPr id="18438" name="Text Box 77"/>
          <p:cNvSpPr txBox="1">
            <a:spLocks noChangeArrowheads="1"/>
          </p:cNvSpPr>
          <p:nvPr/>
        </p:nvSpPr>
        <p:spPr bwMode="auto">
          <a:xfrm>
            <a:off x="5029200" y="3152775"/>
            <a:ext cx="1204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Goal state</a:t>
            </a:r>
          </a:p>
        </p:txBody>
      </p:sp>
      <p:sp>
        <p:nvSpPr>
          <p:cNvPr id="18439" name="Text Box 79"/>
          <p:cNvSpPr txBox="1">
            <a:spLocks noChangeArrowheads="1"/>
          </p:cNvSpPr>
          <p:nvPr/>
        </p:nvSpPr>
        <p:spPr bwMode="auto">
          <a:xfrm>
            <a:off x="3032125" y="1054100"/>
            <a:ext cx="3263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chemeClr val="accent2"/>
                </a:solidFill>
              </a:rPr>
              <a:t>A typical instance of the 8-puzzle</a:t>
            </a:r>
          </a:p>
        </p:txBody>
      </p:sp>
      <p:sp>
        <p:nvSpPr>
          <p:cNvPr id="24656" name="Text Box 80"/>
          <p:cNvSpPr txBox="1">
            <a:spLocks noChangeArrowheads="1"/>
          </p:cNvSpPr>
          <p:nvPr/>
        </p:nvSpPr>
        <p:spPr bwMode="auto">
          <a:xfrm>
            <a:off x="444500" y="4146550"/>
            <a:ext cx="8456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1F1F"/>
                </a:solidFill>
              </a:rPr>
              <a:t>h</a:t>
            </a:r>
            <a:r>
              <a:rPr lang="en-US" altLang="en-US" sz="2400" baseline="-25000">
                <a:solidFill>
                  <a:srgbClr val="FF1F1F"/>
                </a:solidFill>
              </a:rPr>
              <a:t>1</a:t>
            </a:r>
            <a:r>
              <a:rPr lang="en-US" altLang="en-US" sz="2400">
                <a:solidFill>
                  <a:srgbClr val="FF1F1F"/>
                </a:solidFill>
              </a:rPr>
              <a:t>: #tiles in wrong position</a:t>
            </a:r>
          </a:p>
        </p:txBody>
      </p:sp>
      <p:sp>
        <p:nvSpPr>
          <p:cNvPr id="24657" name="Rectangle 81"/>
          <p:cNvSpPr>
            <a:spLocks noChangeArrowheads="1"/>
          </p:cNvSpPr>
          <p:nvPr/>
        </p:nvSpPr>
        <p:spPr bwMode="auto">
          <a:xfrm>
            <a:off x="430213" y="4800600"/>
            <a:ext cx="8618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olidFill>
                  <a:srgbClr val="FF1F1F"/>
                </a:solidFill>
              </a:rPr>
              <a:t>h</a:t>
            </a:r>
            <a:r>
              <a:rPr lang="en-US" altLang="en-US" sz="2400" baseline="-25000">
                <a:solidFill>
                  <a:srgbClr val="FF1F1F"/>
                </a:solidFill>
              </a:rPr>
              <a:t>2</a:t>
            </a:r>
            <a:r>
              <a:rPr lang="en-US" altLang="en-US" sz="2400">
                <a:solidFill>
                  <a:srgbClr val="FF1F1F"/>
                </a:solidFill>
              </a:rPr>
              <a:t>: sum of Manhattan distances of the tiles from their goal positions</a:t>
            </a:r>
          </a:p>
        </p:txBody>
      </p:sp>
      <p:sp>
        <p:nvSpPr>
          <p:cNvPr id="24658" name="Rectangle 82"/>
          <p:cNvSpPr>
            <a:spLocks noChangeArrowheads="1"/>
          </p:cNvSpPr>
          <p:nvPr/>
        </p:nvSpPr>
        <p:spPr bwMode="auto">
          <a:xfrm>
            <a:off x="539750" y="5775325"/>
            <a:ext cx="4545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solidFill>
                  <a:srgbClr val="008000"/>
                </a:solidFill>
              </a:rPr>
              <a:t>h</a:t>
            </a:r>
            <a:r>
              <a:rPr lang="en-US" altLang="en-US" sz="2400" baseline="-25000">
                <a:solidFill>
                  <a:srgbClr val="008000"/>
                </a:solidFill>
              </a:rPr>
              <a:t>2</a:t>
            </a:r>
            <a:r>
              <a:rPr lang="en-US" altLang="en-US" sz="2400">
                <a:solidFill>
                  <a:srgbClr val="008000"/>
                </a:solidFill>
              </a:rPr>
              <a:t> dominates h</a:t>
            </a:r>
            <a:r>
              <a:rPr lang="en-US" altLang="en-US" sz="2400" baseline="-25000">
                <a:solidFill>
                  <a:srgbClr val="008000"/>
                </a:solidFill>
              </a:rPr>
              <a:t>1</a:t>
            </a:r>
            <a:r>
              <a:rPr lang="en-US" altLang="en-US" sz="2400">
                <a:solidFill>
                  <a:srgbClr val="008000"/>
                </a:solidFill>
              </a:rPr>
              <a:t>:   </a:t>
            </a:r>
            <a:r>
              <a:rPr lang="en-US" altLang="en-US" sz="2400">
                <a:solidFill>
                  <a:srgbClr val="008000"/>
                </a:solidFill>
                <a:sym typeface="Symbol" panose="05050102010706020507" pitchFamily="18" charset="2"/>
              </a:rPr>
              <a:t>n,  h</a:t>
            </a:r>
            <a:r>
              <a:rPr lang="en-US" altLang="en-US" sz="2400" baseline="-25000">
                <a:solidFill>
                  <a:srgbClr val="008000"/>
                </a:solidFill>
                <a:sym typeface="Symbol" panose="05050102010706020507" pitchFamily="18" charset="2"/>
              </a:rPr>
              <a:t>2</a:t>
            </a:r>
            <a:r>
              <a:rPr lang="en-US" altLang="en-US" sz="2400">
                <a:solidFill>
                  <a:srgbClr val="008000"/>
                </a:solidFill>
                <a:sym typeface="Symbol" panose="05050102010706020507" pitchFamily="18" charset="2"/>
              </a:rPr>
              <a:t>(n)  h</a:t>
            </a:r>
            <a:r>
              <a:rPr lang="en-US" altLang="en-US" sz="2400" baseline="-25000">
                <a:solidFill>
                  <a:srgbClr val="008000"/>
                </a:solidFill>
              </a:rPr>
              <a:t>1</a:t>
            </a:r>
            <a:r>
              <a:rPr lang="en-US" altLang="en-US" sz="2400">
                <a:solidFill>
                  <a:srgbClr val="008000"/>
                </a:solidFill>
                <a:sym typeface="Symbol" panose="05050102010706020507" pitchFamily="18" charset="2"/>
              </a:rPr>
              <a:t>(n)</a:t>
            </a:r>
          </a:p>
        </p:txBody>
      </p:sp>
      <p:sp>
        <p:nvSpPr>
          <p:cNvPr id="18443" name="Rectangle 83"/>
          <p:cNvSpPr>
            <a:spLocks noChangeArrowheads="1"/>
          </p:cNvSpPr>
          <p:nvPr/>
        </p:nvSpPr>
        <p:spPr bwMode="auto">
          <a:xfrm>
            <a:off x="430213" y="3581400"/>
            <a:ext cx="1554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Heuristics?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656"/>
                                        </p:tgtEl>
                                        <p:attrNameLst>
                                          <p:attrName>style.visibility</p:attrName>
                                        </p:attrNameLst>
                                      </p:cBhvr>
                                      <p:to>
                                        <p:strVal val="visible"/>
                                      </p:to>
                                    </p:set>
                                    <p:anim calcmode="lin" valueType="num">
                                      <p:cBhvr additive="base">
                                        <p:cTn id="7" dur="500" fill="hold"/>
                                        <p:tgtEl>
                                          <p:spTgt spid="24656"/>
                                        </p:tgtEl>
                                        <p:attrNameLst>
                                          <p:attrName>ppt_x</p:attrName>
                                        </p:attrNameLst>
                                      </p:cBhvr>
                                      <p:tavLst>
                                        <p:tav tm="0">
                                          <p:val>
                                            <p:strVal val="0-#ppt_w/2"/>
                                          </p:val>
                                        </p:tav>
                                        <p:tav tm="100000">
                                          <p:val>
                                            <p:strVal val="#ppt_x"/>
                                          </p:val>
                                        </p:tav>
                                      </p:tavLst>
                                    </p:anim>
                                    <p:anim calcmode="lin" valueType="num">
                                      <p:cBhvr additive="base">
                                        <p:cTn id="8" dur="500" fill="hold"/>
                                        <p:tgtEl>
                                          <p:spTgt spid="246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657"/>
                                        </p:tgtEl>
                                        <p:attrNameLst>
                                          <p:attrName>style.visibility</p:attrName>
                                        </p:attrNameLst>
                                      </p:cBhvr>
                                      <p:to>
                                        <p:strVal val="visible"/>
                                      </p:to>
                                    </p:set>
                                    <p:anim calcmode="lin" valueType="num">
                                      <p:cBhvr additive="base">
                                        <p:cTn id="13" dur="500" fill="hold"/>
                                        <p:tgtEl>
                                          <p:spTgt spid="24657"/>
                                        </p:tgtEl>
                                        <p:attrNameLst>
                                          <p:attrName>ppt_x</p:attrName>
                                        </p:attrNameLst>
                                      </p:cBhvr>
                                      <p:tavLst>
                                        <p:tav tm="0">
                                          <p:val>
                                            <p:strVal val="0-#ppt_w/2"/>
                                          </p:val>
                                        </p:tav>
                                        <p:tav tm="100000">
                                          <p:val>
                                            <p:strVal val="#ppt_x"/>
                                          </p:val>
                                        </p:tav>
                                      </p:tavLst>
                                    </p:anim>
                                    <p:anim calcmode="lin" valueType="num">
                                      <p:cBhvr additive="base">
                                        <p:cTn id="14" dur="500" fill="hold"/>
                                        <p:tgtEl>
                                          <p:spTgt spid="246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658"/>
                                        </p:tgtEl>
                                        <p:attrNameLst>
                                          <p:attrName>style.visibility</p:attrName>
                                        </p:attrNameLst>
                                      </p:cBhvr>
                                      <p:to>
                                        <p:strVal val="visible"/>
                                      </p:to>
                                    </p:set>
                                    <p:anim calcmode="lin" valueType="num">
                                      <p:cBhvr additive="base">
                                        <p:cTn id="19" dur="500" fill="hold"/>
                                        <p:tgtEl>
                                          <p:spTgt spid="24658"/>
                                        </p:tgtEl>
                                        <p:attrNameLst>
                                          <p:attrName>ppt_x</p:attrName>
                                        </p:attrNameLst>
                                      </p:cBhvr>
                                      <p:tavLst>
                                        <p:tav tm="0">
                                          <p:val>
                                            <p:strVal val="0-#ppt_w/2"/>
                                          </p:val>
                                        </p:tav>
                                        <p:tav tm="100000">
                                          <p:val>
                                            <p:strVal val="#ppt_x"/>
                                          </p:val>
                                        </p:tav>
                                      </p:tavLst>
                                    </p:anim>
                                    <p:anim calcmode="lin" valueType="num">
                                      <p:cBhvr additive="base">
                                        <p:cTn id="20" dur="500" fill="hold"/>
                                        <p:tgtEl>
                                          <p:spTgt spid="246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56" grpId="0" autoUpdateAnimBg="0"/>
      <p:bldP spid="24657" grpId="0" autoUpdateAnimBg="0"/>
      <p:bldP spid="2465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838200"/>
          </a:xfrm>
        </p:spPr>
        <p:txBody>
          <a:bodyPr/>
          <a:lstStyle/>
          <a:p>
            <a:pPr eaLnBrk="1" hangingPunct="1"/>
            <a:r>
              <a:rPr lang="en-US" altLang="en-US" smtClean="0"/>
              <a:t>Heuristics (h(n)) for A* …</a:t>
            </a:r>
          </a:p>
        </p:txBody>
      </p:sp>
      <mc:AlternateContent xmlns:mc="http://schemas.openxmlformats.org/markup-compatibility/2006" xmlns:a14="http://schemas.microsoft.com/office/drawing/2010/main">
        <mc:Choice Requires="a14">
          <p:sp>
            <p:nvSpPr>
              <p:cNvPr id="19459" name="Text Box 4"/>
              <p:cNvSpPr txBox="1">
                <a:spLocks noChangeArrowheads="1"/>
              </p:cNvSpPr>
              <p:nvPr/>
            </p:nvSpPr>
            <p:spPr bwMode="auto">
              <a:xfrm>
                <a:off x="622408" y="5511800"/>
                <a:ext cx="8129706" cy="1015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smtClean="0">
                    <a:solidFill>
                      <a:srgbClr val="FF1F1F"/>
                    </a:solidFill>
                    <a:latin typeface="+mn-lt"/>
                  </a:rPr>
                  <a:t>Always, if a heuristic h</a:t>
                </a:r>
                <a:r>
                  <a:rPr lang="en-US" altLang="en-US" sz="2000" baseline="-25000" dirty="0" smtClean="0">
                    <a:solidFill>
                      <a:srgbClr val="FF1F1F"/>
                    </a:solidFill>
                    <a:latin typeface="+mn-lt"/>
                  </a:rPr>
                  <a:t>2</a:t>
                </a:r>
                <a:r>
                  <a:rPr lang="en-US" altLang="en-US" sz="2000" dirty="0" smtClean="0">
                    <a:solidFill>
                      <a:srgbClr val="FF1F1F"/>
                    </a:solidFill>
                    <a:latin typeface="+mn-lt"/>
                  </a:rPr>
                  <a:t> dominates h</a:t>
                </a:r>
                <a14:m>
                  <m:oMath xmlns:m="http://schemas.openxmlformats.org/officeDocument/2006/math">
                    <m:r>
                      <a:rPr lang="en-US" altLang="en-US" sz="2000" b="0" i="1" baseline="-25000" dirty="0" smtClean="0">
                        <a:solidFill>
                          <a:srgbClr val="FF1F1F"/>
                        </a:solidFill>
                        <a:latin typeface="Cambria Math" panose="02040503050406030204" pitchFamily="18" charset="0"/>
                      </a:rPr>
                      <m:t>1</m:t>
                    </m:r>
                  </m:oMath>
                </a14:m>
                <a:r>
                  <a:rPr lang="en-US" altLang="en-US" sz="2000" dirty="0" smtClean="0">
                    <a:solidFill>
                      <a:srgbClr val="FF1F1F"/>
                    </a:solidFill>
                    <a:latin typeface="+mn-lt"/>
                  </a:rPr>
                  <a:t>, then A* using h</a:t>
                </a:r>
                <a:r>
                  <a:rPr lang="en-US" altLang="en-US" sz="2000" baseline="-25000" dirty="0" smtClean="0">
                    <a:solidFill>
                      <a:srgbClr val="FF1F1F"/>
                    </a:solidFill>
                    <a:latin typeface="+mn-lt"/>
                  </a:rPr>
                  <a:t>2</a:t>
                </a:r>
                <a:r>
                  <a:rPr lang="en-US" altLang="en-US" sz="2000" dirty="0" smtClean="0">
                    <a:solidFill>
                      <a:srgbClr val="FF1F1F"/>
                    </a:solidFill>
                    <a:latin typeface="+mn-lt"/>
                  </a:rPr>
                  <a:t> will never expand more nodes than A* using h</a:t>
                </a:r>
                <a:r>
                  <a:rPr lang="en-US" altLang="en-US" sz="2000" baseline="-25000" dirty="0" smtClean="0">
                    <a:solidFill>
                      <a:srgbClr val="FF1F1F"/>
                    </a:solidFill>
                    <a:latin typeface="+mn-lt"/>
                  </a:rPr>
                  <a:t>1</a:t>
                </a:r>
                <a:r>
                  <a:rPr lang="en-US" altLang="en-US" sz="2000" dirty="0" smtClean="0">
                    <a:solidFill>
                      <a:srgbClr val="FF1F1F"/>
                    </a:solidFill>
                    <a:latin typeface="+mn-lt"/>
                  </a:rPr>
                  <a:t> (except possibly for some nodes with f(n)=f*). </a:t>
                </a:r>
                <a:endParaRPr lang="en-US" altLang="en-US" sz="2000" dirty="0">
                  <a:solidFill>
                    <a:srgbClr val="FF1F1F"/>
                  </a:solidFill>
                  <a:latin typeface="+mn-lt"/>
                </a:endParaRPr>
              </a:p>
              <a:p>
                <a:pPr eaLnBrk="1" hangingPunct="1">
                  <a:spcBef>
                    <a:spcPct val="0"/>
                  </a:spcBef>
                  <a:buFontTx/>
                  <a:buNone/>
                </a:pPr>
                <a:r>
                  <a:rPr lang="en-US" altLang="en-US" sz="2000" dirty="0">
                    <a:solidFill>
                      <a:srgbClr val="FF1F1F"/>
                    </a:solidFill>
                    <a:latin typeface="+mn-lt"/>
                    <a:sym typeface="Wingdings" panose="05000000000000000000" pitchFamily="2" charset="2"/>
                  </a:rPr>
                  <a:t>&lt;= A* expands all nodes with f(n) &lt; f*</a:t>
                </a:r>
                <a:endParaRPr lang="en-US" altLang="en-US" sz="2000" dirty="0">
                  <a:solidFill>
                    <a:srgbClr val="FF1F1F"/>
                  </a:solidFill>
                  <a:latin typeface="+mn-lt"/>
                </a:endParaRPr>
              </a:p>
            </p:txBody>
          </p:sp>
        </mc:Choice>
        <mc:Fallback xmlns="">
          <p:sp>
            <p:nvSpPr>
              <p:cNvPr id="19459" name="Text Box 4"/>
              <p:cNvSpPr txBox="1">
                <a:spLocks noRot="1" noChangeAspect="1" noMove="1" noResize="1" noEditPoints="1" noAdjustHandles="1" noChangeArrowheads="1" noChangeShapeType="1" noTextEdit="1"/>
              </p:cNvSpPr>
              <p:nvPr/>
            </p:nvSpPr>
            <p:spPr bwMode="auto">
              <a:xfrm>
                <a:off x="622408" y="5511800"/>
                <a:ext cx="8129706" cy="1015663"/>
              </a:xfrm>
              <a:prstGeom prst="rect">
                <a:avLst/>
              </a:prstGeom>
              <a:blipFill>
                <a:blip r:embed="rId2"/>
                <a:stretch>
                  <a:fillRect l="-750" t="-2994" b="-95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9460" name="Text Box 5"/>
          <p:cNvSpPr txBox="1">
            <a:spLocks noChangeArrowheads="1"/>
          </p:cNvSpPr>
          <p:nvPr/>
        </p:nvSpPr>
        <p:spPr bwMode="auto">
          <a:xfrm>
            <a:off x="838200" y="4495800"/>
            <a:ext cx="7543800" cy="83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Comparison of the search costs and effective branching factors for the ITERATIVE-DEPENING-SEARCH and A* algorithms with </a:t>
            </a:r>
            <a:r>
              <a:rPr lang="en-US" altLang="en-US" sz="1600" i="1"/>
              <a:t>h</a:t>
            </a:r>
            <a:r>
              <a:rPr lang="en-US" altLang="en-US" sz="1600"/>
              <a:t>1, </a:t>
            </a:r>
            <a:r>
              <a:rPr lang="en-US" altLang="en-US" sz="1600" i="1"/>
              <a:t>h</a:t>
            </a:r>
            <a:r>
              <a:rPr lang="en-US" altLang="en-US" sz="1600"/>
              <a:t>2.  Data are averaged over 100 instances of the 8-puzzle, for various solution lengths.</a:t>
            </a: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3" y="1204913"/>
            <a:ext cx="7631112"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90563" y="65088"/>
            <a:ext cx="7772400" cy="677862"/>
          </a:xfrm>
        </p:spPr>
        <p:txBody>
          <a:bodyPr/>
          <a:lstStyle/>
          <a:p>
            <a:pPr eaLnBrk="1" hangingPunct="1"/>
            <a:r>
              <a:rPr lang="en-US" altLang="en-US" sz="4000" smtClean="0"/>
              <a:t>Inventing heuristic functions h(n)</a:t>
            </a:r>
          </a:p>
        </p:txBody>
      </p:sp>
      <p:sp>
        <p:nvSpPr>
          <p:cNvPr id="20483" name="Text Box 3"/>
          <p:cNvSpPr txBox="1">
            <a:spLocks noChangeArrowheads="1"/>
          </p:cNvSpPr>
          <p:nvPr/>
        </p:nvSpPr>
        <p:spPr bwMode="auto">
          <a:xfrm>
            <a:off x="192088" y="762000"/>
            <a:ext cx="87598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FF1F1F"/>
                </a:solidFill>
              </a:rPr>
              <a:t>Cost of exact solution to a </a:t>
            </a:r>
            <a:r>
              <a:rPr lang="en-US" altLang="en-US" sz="1800" u="sng">
                <a:solidFill>
                  <a:srgbClr val="FF1F1F"/>
                </a:solidFill>
              </a:rPr>
              <a:t>relaxed problem</a:t>
            </a:r>
            <a:r>
              <a:rPr lang="en-US" altLang="en-US" sz="1800">
                <a:solidFill>
                  <a:srgbClr val="FF1F1F"/>
                </a:solidFill>
              </a:rPr>
              <a:t> is often a good heuristic for original problem.</a:t>
            </a:r>
          </a:p>
          <a:p>
            <a:pPr eaLnBrk="1" hangingPunct="1">
              <a:spcBef>
                <a:spcPct val="0"/>
              </a:spcBef>
              <a:buFontTx/>
              <a:buNone/>
            </a:pPr>
            <a:r>
              <a:rPr lang="en-US" altLang="en-US" sz="1800">
                <a:solidFill>
                  <a:schemeClr val="accent2"/>
                </a:solidFill>
              </a:rPr>
              <a:t>Relaxed problem(s) can be generated automatically from the problem description by dropping or relaxing constraints.</a:t>
            </a:r>
          </a:p>
          <a:p>
            <a:pPr eaLnBrk="1" hangingPunct="1">
              <a:spcBef>
                <a:spcPct val="0"/>
              </a:spcBef>
              <a:buFontTx/>
              <a:buNone/>
            </a:pPr>
            <a:r>
              <a:rPr lang="en-US" altLang="en-US" sz="1800"/>
              <a:t>Most common example in operations research: relaxing all integrality constraints and using linear programming to get an optimistic h-value.  </a:t>
            </a:r>
            <a:endParaRPr lang="en-US" altLang="en-US" sz="1800">
              <a:solidFill>
                <a:schemeClr val="accent2"/>
              </a:solidFill>
            </a:endParaRPr>
          </a:p>
          <a:p>
            <a:pPr eaLnBrk="1" hangingPunct="1">
              <a:spcBef>
                <a:spcPct val="0"/>
              </a:spcBef>
              <a:buFontTx/>
              <a:buNone/>
            </a:pPr>
            <a:endParaRPr lang="en-US" altLang="en-US" sz="1800">
              <a:solidFill>
                <a:srgbClr val="FF1F1F"/>
              </a:solidFill>
            </a:endParaRPr>
          </a:p>
          <a:p>
            <a:pPr eaLnBrk="1" hangingPunct="1">
              <a:spcBef>
                <a:spcPct val="0"/>
              </a:spcBef>
              <a:buFontTx/>
              <a:buNone/>
            </a:pPr>
            <a:r>
              <a:rPr lang="en-US" altLang="en-US" sz="1800">
                <a:solidFill>
                  <a:srgbClr val="FF1F1F"/>
                </a:solidFill>
              </a:rPr>
              <a:t>What if no dominant heuristic is found?</a:t>
            </a:r>
          </a:p>
          <a:p>
            <a:pPr eaLnBrk="1" hangingPunct="1">
              <a:spcBef>
                <a:spcPct val="0"/>
              </a:spcBef>
              <a:buFontTx/>
              <a:buNone/>
            </a:pPr>
            <a:r>
              <a:rPr lang="en-US" altLang="en-US" sz="1800">
                <a:solidFill>
                  <a:srgbClr val="FF1F1F"/>
                </a:solidFill>
              </a:rPr>
              <a:t>   h(n) = max [ h</a:t>
            </a:r>
            <a:r>
              <a:rPr lang="en-US" altLang="en-US" sz="1800" baseline="-25000">
                <a:solidFill>
                  <a:srgbClr val="FF1F1F"/>
                </a:solidFill>
              </a:rPr>
              <a:t>1</a:t>
            </a:r>
            <a:r>
              <a:rPr lang="en-US" altLang="en-US" sz="1800">
                <a:solidFill>
                  <a:srgbClr val="FF1F1F"/>
                </a:solidFill>
              </a:rPr>
              <a:t>(n), … h</a:t>
            </a:r>
            <a:r>
              <a:rPr lang="en-US" altLang="en-US" sz="1800" baseline="-25000">
                <a:solidFill>
                  <a:srgbClr val="FF1F1F"/>
                </a:solidFill>
              </a:rPr>
              <a:t>m</a:t>
            </a:r>
            <a:r>
              <a:rPr lang="en-US" altLang="en-US" sz="1800">
                <a:solidFill>
                  <a:srgbClr val="FF1F1F"/>
                </a:solidFill>
              </a:rPr>
              <a:t>(n) ]</a:t>
            </a:r>
          </a:p>
          <a:p>
            <a:pPr eaLnBrk="1" hangingPunct="1">
              <a:spcBef>
                <a:spcPct val="0"/>
              </a:spcBef>
              <a:buFontTx/>
              <a:buNone/>
            </a:pPr>
            <a:r>
              <a:rPr lang="en-US" altLang="en-US" sz="1800">
                <a:solidFill>
                  <a:srgbClr val="FF1F1F"/>
                </a:solidFill>
              </a:rPr>
              <a:t>   h(n) is still admissible &amp; dominates the component heuristics</a:t>
            </a:r>
          </a:p>
          <a:p>
            <a:pPr eaLnBrk="1" hangingPunct="1">
              <a:spcBef>
                <a:spcPct val="0"/>
              </a:spcBef>
              <a:buFontTx/>
              <a:buNone/>
            </a:pPr>
            <a:endParaRPr lang="en-US" altLang="en-US" sz="1800">
              <a:solidFill>
                <a:srgbClr val="FF1F1F"/>
              </a:solidFill>
            </a:endParaRPr>
          </a:p>
          <a:p>
            <a:pPr eaLnBrk="1" hangingPunct="1">
              <a:spcBef>
                <a:spcPct val="0"/>
              </a:spcBef>
              <a:buFontTx/>
              <a:buNone/>
            </a:pPr>
            <a:r>
              <a:rPr lang="en-US" altLang="en-US" sz="1800">
                <a:solidFill>
                  <a:srgbClr val="FF1F1F"/>
                </a:solidFill>
              </a:rPr>
              <a:t>Use probabilistic info from statistical experiments: “If h(n)=14, h*(n)=18”.</a:t>
            </a:r>
          </a:p>
          <a:p>
            <a:pPr eaLnBrk="1" hangingPunct="1">
              <a:spcBef>
                <a:spcPct val="0"/>
              </a:spcBef>
              <a:buFontTx/>
              <a:buNone/>
            </a:pPr>
            <a:r>
              <a:rPr lang="en-US" altLang="en-US" sz="1800">
                <a:solidFill>
                  <a:srgbClr val="FF1F1F"/>
                </a:solidFill>
              </a:rPr>
              <a:t>	Gives up optimality, but does less search</a:t>
            </a:r>
          </a:p>
          <a:p>
            <a:pPr eaLnBrk="1" hangingPunct="1">
              <a:spcBef>
                <a:spcPct val="0"/>
              </a:spcBef>
              <a:buFontTx/>
              <a:buNone/>
            </a:pPr>
            <a:endParaRPr lang="en-US" altLang="en-US" sz="1800">
              <a:solidFill>
                <a:srgbClr val="FF1F1F"/>
              </a:solidFill>
            </a:endParaRPr>
          </a:p>
          <a:p>
            <a:pPr eaLnBrk="1" hangingPunct="1">
              <a:spcBef>
                <a:spcPct val="0"/>
              </a:spcBef>
              <a:buFontTx/>
              <a:buNone/>
            </a:pPr>
            <a:r>
              <a:rPr lang="en-US" altLang="en-US" sz="1800">
                <a:solidFill>
                  <a:srgbClr val="FF1F1F"/>
                </a:solidFill>
              </a:rPr>
              <a:t>Pick features &amp; use machine learning to determine their contribution to h.</a:t>
            </a:r>
          </a:p>
          <a:p>
            <a:pPr eaLnBrk="1" hangingPunct="1">
              <a:spcBef>
                <a:spcPct val="0"/>
              </a:spcBef>
              <a:buFontTx/>
              <a:buNone/>
            </a:pPr>
            <a:endParaRPr lang="en-US" altLang="en-US" sz="1800">
              <a:solidFill>
                <a:srgbClr val="FF1F1F"/>
              </a:solidFill>
            </a:endParaRPr>
          </a:p>
          <a:p>
            <a:pPr eaLnBrk="1" hangingPunct="1">
              <a:spcBef>
                <a:spcPct val="0"/>
              </a:spcBef>
              <a:buFontTx/>
              <a:buNone/>
            </a:pPr>
            <a:r>
              <a:rPr lang="en-US" altLang="en-US" sz="1800"/>
              <a:t>Use full breath-first search as a heuristic?</a:t>
            </a:r>
          </a:p>
        </p:txBody>
      </p:sp>
      <p:sp>
        <p:nvSpPr>
          <p:cNvPr id="20484" name="Line 4"/>
          <p:cNvSpPr>
            <a:spLocks noChangeShapeType="1"/>
          </p:cNvSpPr>
          <p:nvPr/>
        </p:nvSpPr>
        <p:spPr bwMode="auto">
          <a:xfrm flipV="1">
            <a:off x="4914900" y="5648325"/>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5" name="Line 5"/>
          <p:cNvSpPr>
            <a:spLocks noChangeShapeType="1"/>
          </p:cNvSpPr>
          <p:nvPr/>
        </p:nvSpPr>
        <p:spPr bwMode="auto">
          <a:xfrm>
            <a:off x="4914900" y="6562725"/>
            <a:ext cx="2057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6" name="Text Box 6"/>
          <p:cNvSpPr txBox="1">
            <a:spLocks noChangeArrowheads="1"/>
          </p:cNvSpPr>
          <p:nvPr/>
        </p:nvSpPr>
        <p:spPr bwMode="auto">
          <a:xfrm>
            <a:off x="4229100" y="5800725"/>
            <a:ext cx="854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search</a:t>
            </a:r>
          </a:p>
          <a:p>
            <a:pPr eaLnBrk="1" hangingPunct="1">
              <a:spcBef>
                <a:spcPct val="0"/>
              </a:spcBef>
              <a:buFontTx/>
              <a:buNone/>
            </a:pPr>
            <a:r>
              <a:rPr lang="en-US" altLang="en-US" sz="1600"/>
              <a:t>time</a:t>
            </a:r>
          </a:p>
        </p:txBody>
      </p:sp>
      <p:sp>
        <p:nvSpPr>
          <p:cNvPr id="20487" name="Freeform 8"/>
          <p:cNvSpPr>
            <a:spLocks/>
          </p:cNvSpPr>
          <p:nvPr/>
        </p:nvSpPr>
        <p:spPr bwMode="auto">
          <a:xfrm>
            <a:off x="5067300" y="5699125"/>
            <a:ext cx="1727200" cy="647700"/>
          </a:xfrm>
          <a:custGeom>
            <a:avLst/>
            <a:gdLst>
              <a:gd name="T0" fmla="*/ 0 w 1088"/>
              <a:gd name="T1" fmla="*/ 2147483646 h 408"/>
              <a:gd name="T2" fmla="*/ 2147483646 w 1088"/>
              <a:gd name="T3" fmla="*/ 2147483646 h 408"/>
              <a:gd name="T4" fmla="*/ 2147483646 w 1088"/>
              <a:gd name="T5" fmla="*/ 2147483646 h 408"/>
              <a:gd name="T6" fmla="*/ 2147483646 w 1088"/>
              <a:gd name="T7" fmla="*/ 2147483646 h 408"/>
              <a:gd name="T8" fmla="*/ 0 60000 65536"/>
              <a:gd name="T9" fmla="*/ 0 60000 65536"/>
              <a:gd name="T10" fmla="*/ 0 60000 65536"/>
              <a:gd name="T11" fmla="*/ 0 60000 65536"/>
              <a:gd name="T12" fmla="*/ 0 w 1088"/>
              <a:gd name="T13" fmla="*/ 0 h 408"/>
              <a:gd name="T14" fmla="*/ 1088 w 1088"/>
              <a:gd name="T15" fmla="*/ 408 h 408"/>
            </a:gdLst>
            <a:ahLst/>
            <a:cxnLst>
              <a:cxn ang="T8">
                <a:pos x="T0" y="T1"/>
              </a:cxn>
              <a:cxn ang="T9">
                <a:pos x="T2" y="T3"/>
              </a:cxn>
              <a:cxn ang="T10">
                <a:pos x="T4" y="T5"/>
              </a:cxn>
              <a:cxn ang="T11">
                <a:pos x="T6" y="T7"/>
              </a:cxn>
            </a:cxnLst>
            <a:rect l="T12" t="T13" r="T14" b="T15"/>
            <a:pathLst>
              <a:path w="1088" h="408">
                <a:moveTo>
                  <a:pt x="0" y="112"/>
                </a:moveTo>
                <a:cubicBezTo>
                  <a:pt x="204" y="260"/>
                  <a:pt x="408" y="408"/>
                  <a:pt x="576" y="400"/>
                </a:cubicBezTo>
                <a:cubicBezTo>
                  <a:pt x="744" y="392"/>
                  <a:pt x="928" y="128"/>
                  <a:pt x="1008" y="64"/>
                </a:cubicBezTo>
                <a:cubicBezTo>
                  <a:pt x="1088" y="0"/>
                  <a:pt x="1072" y="8"/>
                  <a:pt x="1056" y="1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8" name="Text Box 9"/>
          <p:cNvSpPr txBox="1">
            <a:spLocks noChangeArrowheads="1"/>
          </p:cNvSpPr>
          <p:nvPr/>
        </p:nvSpPr>
        <p:spPr bwMode="auto">
          <a:xfrm>
            <a:off x="6057900" y="6257925"/>
            <a:ext cx="2635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complexity of computing h(n)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3075" y="163513"/>
            <a:ext cx="8197850" cy="914400"/>
          </a:xfrm>
        </p:spPr>
        <p:txBody>
          <a:bodyPr/>
          <a:lstStyle/>
          <a:p>
            <a:pPr eaLnBrk="1" hangingPunct="1"/>
            <a:r>
              <a:rPr lang="en-US" altLang="en-US" smtClean="0"/>
              <a:t>“Heuristic”</a:t>
            </a:r>
          </a:p>
        </p:txBody>
      </p:sp>
      <p:sp>
        <p:nvSpPr>
          <p:cNvPr id="3075" name="Text Box 7"/>
          <p:cNvSpPr txBox="1">
            <a:spLocks noChangeArrowheads="1"/>
          </p:cNvSpPr>
          <p:nvPr/>
        </p:nvSpPr>
        <p:spPr bwMode="auto">
          <a:xfrm>
            <a:off x="285750" y="1325563"/>
            <a:ext cx="8763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257300" indent="-3429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400"/>
              <a:t>Literally translates to “to find”, “to discover”</a:t>
            </a:r>
          </a:p>
          <a:p>
            <a:pPr eaLnBrk="1" hangingPunct="1">
              <a:spcBef>
                <a:spcPct val="0"/>
              </a:spcBef>
            </a:pPr>
            <a:r>
              <a:rPr lang="en-US" altLang="en-US" sz="2400"/>
              <a:t>Has many meanings in general</a:t>
            </a:r>
          </a:p>
          <a:p>
            <a:pPr lvl="1" eaLnBrk="1" hangingPunct="1">
              <a:spcBef>
                <a:spcPct val="0"/>
              </a:spcBef>
            </a:pPr>
            <a:r>
              <a:rPr lang="en-US" altLang="en-US" sz="2400"/>
              <a:t>How to come up with mathematical proofs</a:t>
            </a:r>
          </a:p>
          <a:p>
            <a:pPr lvl="1" eaLnBrk="1" hangingPunct="1">
              <a:spcBef>
                <a:spcPct val="0"/>
              </a:spcBef>
            </a:pPr>
            <a:r>
              <a:rPr lang="en-US" altLang="en-US" sz="2400"/>
              <a:t>Opposite of algorithmic</a:t>
            </a:r>
          </a:p>
          <a:p>
            <a:pPr lvl="1" eaLnBrk="1" hangingPunct="1">
              <a:spcBef>
                <a:spcPct val="0"/>
              </a:spcBef>
            </a:pPr>
            <a:r>
              <a:rPr lang="en-US" altLang="en-US" sz="2400"/>
              <a:t>Rules of thumb in expert systems</a:t>
            </a:r>
          </a:p>
          <a:p>
            <a:pPr lvl="1" eaLnBrk="1" hangingPunct="1">
              <a:spcBef>
                <a:spcPct val="0"/>
              </a:spcBef>
            </a:pPr>
            <a:r>
              <a:rPr lang="en-US" altLang="en-US" sz="2400"/>
              <a:t>Improve average case performance, e.g., in CSPs</a:t>
            </a:r>
          </a:p>
          <a:p>
            <a:pPr lvl="1" eaLnBrk="1" hangingPunct="1">
              <a:spcBef>
                <a:spcPct val="0"/>
              </a:spcBef>
            </a:pPr>
            <a:r>
              <a:rPr lang="en-US" altLang="en-US" sz="2400"/>
              <a:t>Algorithms that use low-order polynomial time (and come within a bound of the optimal solution)</a:t>
            </a:r>
          </a:p>
          <a:p>
            <a:pPr lvl="2" eaLnBrk="1" hangingPunct="1">
              <a:spcBef>
                <a:spcPct val="0"/>
              </a:spcBef>
            </a:pPr>
            <a:r>
              <a:rPr lang="en-US" altLang="en-US"/>
              <a:t>% from optimum</a:t>
            </a:r>
          </a:p>
          <a:p>
            <a:pPr lvl="2" eaLnBrk="1" hangingPunct="1">
              <a:spcBef>
                <a:spcPct val="0"/>
              </a:spcBef>
            </a:pPr>
            <a:r>
              <a:rPr lang="en-US" altLang="en-US"/>
              <a:t>% of cases</a:t>
            </a:r>
          </a:p>
          <a:p>
            <a:pPr lvl="2" eaLnBrk="1" hangingPunct="1">
              <a:spcBef>
                <a:spcPct val="0"/>
              </a:spcBef>
            </a:pPr>
            <a:r>
              <a:rPr lang="en-US" altLang="en-US"/>
              <a:t>“probably approximately correct”</a:t>
            </a:r>
          </a:p>
          <a:p>
            <a:pPr lvl="1" eaLnBrk="1" hangingPunct="1">
              <a:spcBef>
                <a:spcPct val="0"/>
              </a:spcBef>
            </a:pPr>
            <a:r>
              <a:rPr lang="en-US" altLang="en-US" sz="2400"/>
              <a:t>h(n) that estimates the remaining cost from a state n to a solution</a:t>
            </a:r>
          </a:p>
          <a:p>
            <a:pPr lvl="2" eaLnBrk="1" hangingPunct="1">
              <a:spcBef>
                <a:spcPct val="0"/>
              </a:spcBef>
            </a:pPr>
            <a:r>
              <a:rPr lang="en-US" altLang="en-US" sz="2000"/>
              <a:t>We’ll assume that for all n, h(n) ≥ 0, and for all goal nodes n, h(n)=0.</a:t>
            </a:r>
          </a:p>
        </p:txBody>
      </p:sp>
      <p:cxnSp>
        <p:nvCxnSpPr>
          <p:cNvPr id="3076" name="Straight Arrow Connector 2"/>
          <p:cNvCxnSpPr>
            <a:cxnSpLocks noChangeShapeType="1"/>
          </p:cNvCxnSpPr>
          <p:nvPr/>
        </p:nvCxnSpPr>
        <p:spPr bwMode="auto">
          <a:xfrm>
            <a:off x="301625" y="5567363"/>
            <a:ext cx="442913" cy="7937"/>
          </a:xfrm>
          <a:prstGeom prst="straightConnector1">
            <a:avLst/>
          </a:prstGeom>
          <a:noFill/>
          <a:ln w="76200" algn="ctr">
            <a:solidFill>
              <a:schemeClr val="accent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888" y="2309813"/>
            <a:ext cx="7772400" cy="1362075"/>
          </a:xfrm>
        </p:spPr>
        <p:txBody>
          <a:bodyPr/>
          <a:lstStyle/>
          <a:p>
            <a:pPr>
              <a:defRPr/>
            </a:pPr>
            <a:r>
              <a:rPr lang="en-US" dirty="0" smtClean="0"/>
              <a:t>Pattern databases for heuristics</a:t>
            </a:r>
            <a:endParaRPr lang="en-US" dirty="0"/>
          </a:p>
        </p:txBody>
      </p:sp>
      <p:sp>
        <p:nvSpPr>
          <p:cNvPr id="21507" name="Text Placeholder 2"/>
          <p:cNvSpPr>
            <a:spLocks noGrp="1"/>
          </p:cNvSpPr>
          <p:nvPr>
            <p:ph type="body" idx="1"/>
          </p:nvPr>
        </p:nvSpPr>
        <p:spPr/>
        <p:txBody>
          <a:bodyPr/>
          <a:lstStyle/>
          <a:p>
            <a:r>
              <a:rPr lang="en-US" altLang="en-US" smtClean="0"/>
              <a:t>[Culberson &amp; Schaeffer 1996; many improvements since; figures in this segment borrowed from others’ AI courses]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398463" y="296863"/>
            <a:ext cx="8274050" cy="1143000"/>
          </a:xfrm>
        </p:spPr>
        <p:txBody>
          <a:bodyPr/>
          <a:lstStyle/>
          <a:p>
            <a:r>
              <a:rPr lang="en-US" altLang="en-US" sz="4000" smtClean="0"/>
              <a:t>Combining multiple pattern databases</a:t>
            </a:r>
          </a:p>
        </p:txBody>
      </p:sp>
      <p:sp>
        <p:nvSpPr>
          <p:cNvPr id="23556" name="Rectangle 1"/>
          <p:cNvSpPr>
            <a:spLocks noChangeArrowheads="1"/>
          </p:cNvSpPr>
          <p:nvPr/>
        </p:nvSpPr>
        <p:spPr bwMode="auto">
          <a:xfrm>
            <a:off x="703263" y="5834063"/>
            <a:ext cx="5276850" cy="517525"/>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3557" name="TextBox 2"/>
          <p:cNvSpPr txBox="1">
            <a:spLocks noChangeArrowheads="1"/>
          </p:cNvSpPr>
          <p:nvPr/>
        </p:nvSpPr>
        <p:spPr bwMode="auto">
          <a:xfrm>
            <a:off x="782638" y="5899150"/>
            <a:ext cx="7593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Overall heuristic value is the maximum of these, that is, 31.</a:t>
            </a:r>
          </a:p>
        </p:txBody>
      </p:sp>
      <p:grpSp>
        <p:nvGrpSpPr>
          <p:cNvPr id="3" name="Group 2"/>
          <p:cNvGrpSpPr/>
          <p:nvPr/>
        </p:nvGrpSpPr>
        <p:grpSpPr>
          <a:xfrm>
            <a:off x="539750" y="1331913"/>
            <a:ext cx="8250238" cy="5111750"/>
            <a:chOff x="539750" y="1331913"/>
            <a:chExt cx="8250238" cy="511175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31913"/>
              <a:ext cx="8250238" cy="5111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14400" y="4716373"/>
              <a:ext cx="3068469" cy="400110"/>
            </a:xfrm>
            <a:prstGeom prst="rect">
              <a:avLst/>
            </a:prstGeom>
            <a:noFill/>
          </p:spPr>
          <p:txBody>
            <a:bodyPr wrap="none" rtlCol="0">
              <a:spAutoFit/>
            </a:bodyPr>
            <a:lstStyle/>
            <a:p>
              <a:r>
                <a:rPr lang="en-US" sz="2000" dirty="0" smtClean="0">
                  <a:solidFill>
                    <a:srgbClr val="FF0000"/>
                  </a:solidFill>
                </a:rPr>
                <a:t>(counting moves of all tiles)</a:t>
              </a:r>
              <a:endParaRPr lang="en-US" sz="2000" dirty="0">
                <a:solidFill>
                  <a:srgbClr val="FF0000"/>
                </a:solidFill>
              </a:endParaRPr>
            </a:p>
          </p:txBody>
        </p:sp>
        <p:sp>
          <p:nvSpPr>
            <p:cNvPr id="7" name="TextBox 6"/>
            <p:cNvSpPr txBox="1"/>
            <p:nvPr/>
          </p:nvSpPr>
          <p:spPr>
            <a:xfrm>
              <a:off x="5414399" y="5229350"/>
              <a:ext cx="3068469" cy="400110"/>
            </a:xfrm>
            <a:prstGeom prst="rect">
              <a:avLst/>
            </a:prstGeom>
            <a:noFill/>
          </p:spPr>
          <p:txBody>
            <a:bodyPr wrap="none" rtlCol="0">
              <a:spAutoFit/>
            </a:bodyPr>
            <a:lstStyle/>
            <a:p>
              <a:r>
                <a:rPr lang="en-US" sz="2000" dirty="0" smtClean="0">
                  <a:solidFill>
                    <a:srgbClr val="7030A0"/>
                  </a:solidFill>
                </a:rPr>
                <a:t>(counting moves of all tiles)</a:t>
              </a:r>
              <a:endParaRPr lang="en-US" sz="2000" dirty="0">
                <a:solidFill>
                  <a:srgbClr val="7030A0"/>
                </a:solidFill>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00088" y="276225"/>
            <a:ext cx="7772400" cy="1143000"/>
          </a:xfrm>
        </p:spPr>
        <p:txBody>
          <a:bodyPr/>
          <a:lstStyle/>
          <a:p>
            <a:r>
              <a:rPr lang="en-US" altLang="en-US" smtClean="0"/>
              <a:t>Additive pattern databases</a:t>
            </a:r>
          </a:p>
        </p:txBody>
      </p:sp>
      <p:sp>
        <p:nvSpPr>
          <p:cNvPr id="24579" name="Content Placeholder 2"/>
          <p:cNvSpPr>
            <a:spLocks noGrp="1"/>
          </p:cNvSpPr>
          <p:nvPr>
            <p:ph idx="1"/>
          </p:nvPr>
        </p:nvSpPr>
        <p:spPr>
          <a:xfrm>
            <a:off x="643338" y="1384050"/>
            <a:ext cx="8119062" cy="4114800"/>
          </a:xfrm>
        </p:spPr>
        <p:txBody>
          <a:bodyPr/>
          <a:lstStyle/>
          <a:p>
            <a:r>
              <a:rPr lang="en-US" altLang="en-US" sz="2800" dirty="0" smtClean="0"/>
              <a:t>Original pattern databases counted all moves (include moves of pieces not in the pattern) to get pattern pieces into their correct places</a:t>
            </a:r>
          </a:p>
          <a:p>
            <a:r>
              <a:rPr lang="en-US" altLang="en-US" sz="2800" i="1" dirty="0" smtClean="0"/>
              <a:t>Additive pattern databases </a:t>
            </a:r>
            <a:r>
              <a:rPr lang="en-US" altLang="en-US" sz="2800" dirty="0" smtClean="0"/>
              <a:t>count only moves of the pieces belonging to the </a:t>
            </a:r>
            <a:r>
              <a:rPr lang="en-US" altLang="en-US" sz="2800" dirty="0" smtClean="0"/>
              <a:t>pattern and optimize that</a:t>
            </a:r>
            <a:endParaRPr lang="en-US" altLang="en-US" sz="2800" dirty="0" smtClean="0"/>
          </a:p>
          <a:p>
            <a:pPr lvl="1"/>
            <a:r>
              <a:rPr lang="en-US" altLang="en-US" sz="2400" dirty="0" smtClean="0"/>
              <a:t>Manhattan distance is a special case where each piece is its own pattern</a:t>
            </a:r>
          </a:p>
          <a:p>
            <a:r>
              <a:rPr lang="en-US" altLang="en-US" sz="2800" dirty="0" smtClean="0"/>
              <a:t>Then, can </a:t>
            </a:r>
            <a:r>
              <a:rPr lang="en-US" altLang="en-US" sz="2800" i="1" dirty="0" smtClean="0"/>
              <a:t>add</a:t>
            </a:r>
            <a:r>
              <a:rPr lang="en-US" altLang="en-US" sz="2800" dirty="0" smtClean="0"/>
              <a:t> the values of the different patterns instead of taking the </a:t>
            </a:r>
            <a:r>
              <a:rPr lang="en-US" altLang="en-US" sz="2800" i="1" dirty="0" smtClean="0"/>
              <a:t>max</a:t>
            </a:r>
          </a:p>
          <a:p>
            <a:pPr lvl="1"/>
            <a:r>
              <a:rPr lang="en-US" altLang="en-US" sz="2400" i="1" dirty="0" smtClean="0"/>
              <a:t>Why? Because having other pieces on the board cannot reduce the number of pattern-piece moves that are needed  to get pattern pieces in their right places</a:t>
            </a:r>
            <a:endParaRPr lang="en-US" altLang="en-US" sz="2400" i="1" dirty="0" smtClean="0"/>
          </a:p>
          <a:p>
            <a:endParaRPr lang="en-US" altLang="en-US"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90817" y="121710"/>
            <a:ext cx="8080375" cy="1143000"/>
          </a:xfrm>
        </p:spPr>
        <p:txBody>
          <a:bodyPr/>
          <a:lstStyle/>
          <a:p>
            <a:r>
              <a:rPr lang="en-US" altLang="en-US" dirty="0" smtClean="0"/>
              <a:t>Example: </a:t>
            </a:r>
            <a:r>
              <a:rPr lang="en-US" altLang="en-US" dirty="0" smtClean="0">
                <a:solidFill>
                  <a:srgbClr val="FF0000"/>
                </a:solidFill>
              </a:rPr>
              <a:t>7</a:t>
            </a:r>
            <a:r>
              <a:rPr lang="en-US" altLang="en-US" dirty="0" smtClean="0"/>
              <a:t>-</a:t>
            </a:r>
            <a:r>
              <a:rPr lang="en-US" altLang="en-US" dirty="0" smtClean="0">
                <a:solidFill>
                  <a:srgbClr val="00B0F0"/>
                </a:solidFill>
              </a:rPr>
              <a:t>8</a:t>
            </a:r>
            <a:r>
              <a:rPr lang="en-US" altLang="en-US" dirty="0" smtClean="0"/>
              <a:t> pattern database</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56" y="1354450"/>
            <a:ext cx="7634288" cy="4719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3787" y="1068618"/>
            <a:ext cx="7859780" cy="307777"/>
          </a:xfrm>
          <a:prstGeom prst="rect">
            <a:avLst/>
          </a:prstGeom>
          <a:noFill/>
        </p:spPr>
        <p:txBody>
          <a:bodyPr wrap="none" rtlCol="0">
            <a:spAutoFit/>
          </a:bodyPr>
          <a:lstStyle/>
          <a:p>
            <a:r>
              <a:rPr lang="en-US" sz="1400" dirty="0" smtClean="0"/>
              <a:t>Note: It doesn’t matter for correctness how one partitions the tiles into disjoint sets for the pattern database.</a:t>
            </a: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63575" y="392113"/>
            <a:ext cx="7772400" cy="1143000"/>
          </a:xfrm>
        </p:spPr>
        <p:txBody>
          <a:bodyPr/>
          <a:lstStyle/>
          <a:p>
            <a:r>
              <a:rPr lang="en-US" altLang="en-US" dirty="0" smtClean="0"/>
              <a:t>Computing the heuristic value in an additive pattern database</a:t>
            </a:r>
          </a:p>
        </p:txBody>
      </p:sp>
      <p:grpSp>
        <p:nvGrpSpPr>
          <p:cNvPr id="2" name="Group 1"/>
          <p:cNvGrpSpPr/>
          <p:nvPr/>
        </p:nvGrpSpPr>
        <p:grpSpPr>
          <a:xfrm>
            <a:off x="576263" y="1606043"/>
            <a:ext cx="8387746" cy="4581525"/>
            <a:chOff x="576263" y="1898650"/>
            <a:chExt cx="8387746" cy="4581525"/>
          </a:xfrm>
        </p:grpSpPr>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898650"/>
              <a:ext cx="7718425" cy="4581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190219" y="4860373"/>
              <a:ext cx="3659976" cy="400110"/>
            </a:xfrm>
            <a:prstGeom prst="rect">
              <a:avLst/>
            </a:prstGeom>
            <a:noFill/>
          </p:spPr>
          <p:txBody>
            <a:bodyPr wrap="none" rtlCol="0">
              <a:spAutoFit/>
            </a:bodyPr>
            <a:lstStyle/>
            <a:p>
              <a:r>
                <a:rPr lang="en-US" sz="2000" dirty="0" smtClean="0">
                  <a:solidFill>
                    <a:srgbClr val="FF0000"/>
                  </a:solidFill>
                </a:rPr>
                <a:t>(counting only moves of red tiles)</a:t>
              </a:r>
              <a:endParaRPr lang="en-US" sz="2000" dirty="0">
                <a:solidFill>
                  <a:srgbClr val="FF0000"/>
                </a:solidFill>
              </a:endParaRPr>
            </a:p>
          </p:txBody>
        </p:sp>
        <p:sp>
          <p:nvSpPr>
            <p:cNvPr id="8" name="TextBox 7"/>
            <p:cNvSpPr txBox="1"/>
            <p:nvPr/>
          </p:nvSpPr>
          <p:spPr>
            <a:xfrm>
              <a:off x="5190219" y="5423965"/>
              <a:ext cx="3773790" cy="400110"/>
            </a:xfrm>
            <a:prstGeom prst="rect">
              <a:avLst/>
            </a:prstGeom>
            <a:noFill/>
          </p:spPr>
          <p:txBody>
            <a:bodyPr wrap="none" rtlCol="0">
              <a:spAutoFit/>
            </a:bodyPr>
            <a:lstStyle/>
            <a:p>
              <a:r>
                <a:rPr lang="en-US" sz="2000" dirty="0" smtClean="0">
                  <a:solidFill>
                    <a:srgbClr val="7030A0"/>
                  </a:solidFill>
                </a:rPr>
                <a:t>(counting only moves of blue tiles)</a:t>
              </a:r>
              <a:endParaRPr lang="en-US" sz="2000" dirty="0">
                <a:solidFill>
                  <a:srgbClr val="7030A0"/>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8975" y="341313"/>
            <a:ext cx="7772400" cy="1143000"/>
          </a:xfrm>
        </p:spPr>
        <p:txBody>
          <a:bodyPr/>
          <a:lstStyle/>
          <a:p>
            <a:r>
              <a:rPr lang="en-US" altLang="en-US" smtClean="0"/>
              <a:t>Performance</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825625"/>
            <a:ext cx="7934325" cy="4271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Dynamic</a:t>
            </a:r>
            <a:r>
              <a:rPr lang="en-US" dirty="0" smtClean="0"/>
              <a:t> pattern databases</a:t>
            </a:r>
            <a:endParaRPr lang="en-US" dirty="0"/>
          </a:p>
        </p:txBody>
      </p:sp>
      <p:sp>
        <p:nvSpPr>
          <p:cNvPr id="3" name="Content Placeholder 2"/>
          <p:cNvSpPr>
            <a:spLocks noGrp="1"/>
          </p:cNvSpPr>
          <p:nvPr>
            <p:ph idx="1"/>
          </p:nvPr>
        </p:nvSpPr>
        <p:spPr>
          <a:xfrm>
            <a:off x="685800" y="1981200"/>
            <a:ext cx="7630200" cy="4114800"/>
          </a:xfrm>
        </p:spPr>
        <p:txBody>
          <a:bodyPr/>
          <a:lstStyle/>
          <a:p>
            <a:r>
              <a:rPr lang="en-US" dirty="0" smtClean="0"/>
              <a:t>In the database generation phase, use multiple different partitions of the tiles.</a:t>
            </a:r>
          </a:p>
          <a:p>
            <a:r>
              <a:rPr lang="en-US" dirty="0" smtClean="0"/>
              <a:t>In the search phase, in any given search state that is reached, when computing the h-value, try different partitions and pick  one that gives the highest h-value.</a:t>
            </a:r>
          </a:p>
        </p:txBody>
      </p:sp>
    </p:spTree>
    <p:extLst>
      <p:ext uri="{BB962C8B-B14F-4D97-AF65-F5344CB8AC3E}">
        <p14:creationId xmlns:p14="http://schemas.microsoft.com/office/powerpoint/2010/main" val="310158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template for pattern databases for any application</a:t>
            </a:r>
            <a:endParaRPr lang="en-US" dirty="0"/>
          </a:p>
        </p:txBody>
      </p:sp>
      <p:sp>
        <p:nvSpPr>
          <p:cNvPr id="3" name="Content Placeholder 2"/>
          <p:cNvSpPr>
            <a:spLocks noGrp="1"/>
          </p:cNvSpPr>
          <p:nvPr>
            <p:ph idx="1"/>
          </p:nvPr>
        </p:nvSpPr>
        <p:spPr>
          <a:xfrm>
            <a:off x="685800" y="2088000"/>
            <a:ext cx="7772400" cy="4008000"/>
          </a:xfrm>
        </p:spPr>
        <p:txBody>
          <a:bodyPr/>
          <a:lstStyle/>
          <a:p>
            <a:r>
              <a:rPr lang="en-US" dirty="0" smtClean="0"/>
              <a:t>A pattern is an assignment of values to a subset of the variables in the problem</a:t>
            </a:r>
          </a:p>
          <a:p>
            <a:r>
              <a:rPr lang="en-US" dirty="0" smtClean="0"/>
              <a:t>The database is built via a breadth-first search backward from the goal until each pattern has been observed at least </a:t>
            </a:r>
            <a:r>
              <a:rPr lang="en-US" dirty="0" smtClean="0"/>
              <a:t>once</a:t>
            </a:r>
          </a:p>
          <a:p>
            <a:r>
              <a:rPr lang="en-US" dirty="0" smtClean="0"/>
              <a:t>(Need to make sure that one move does not help variables in multiple patterns; otherwise cannot add in that part.)</a:t>
            </a:r>
            <a:endParaRPr lang="en-US" dirty="0"/>
          </a:p>
        </p:txBody>
      </p:sp>
    </p:spTree>
    <p:extLst>
      <p:ext uri="{BB962C8B-B14F-4D97-AF65-F5344CB8AC3E}">
        <p14:creationId xmlns:p14="http://schemas.microsoft.com/office/powerpoint/2010/main" val="3100389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8125" y="133350"/>
            <a:ext cx="8743950" cy="1143000"/>
          </a:xfrm>
        </p:spPr>
        <p:txBody>
          <a:bodyPr/>
          <a:lstStyle/>
          <a:p>
            <a:pPr eaLnBrk="1" hangingPunct="1"/>
            <a:r>
              <a:rPr lang="en-US" altLang="en-US" sz="4000" smtClean="0"/>
              <a:t>Approximate A* versions </a:t>
            </a:r>
            <a:br>
              <a:rPr lang="en-US" altLang="en-US" sz="4000" smtClean="0"/>
            </a:br>
            <a:r>
              <a:rPr lang="en-US" altLang="en-US" sz="2400" smtClean="0"/>
              <a:t>(less search effort, but only an approximately optimal solution)</a:t>
            </a:r>
            <a:endParaRPr lang="en-US" altLang="en-US" sz="2800" smtClean="0"/>
          </a:p>
        </p:txBody>
      </p:sp>
      <p:sp>
        <p:nvSpPr>
          <p:cNvPr id="44035" name="Rectangle 3"/>
          <p:cNvSpPr>
            <a:spLocks noGrp="1" noChangeArrowheads="1"/>
          </p:cNvSpPr>
          <p:nvPr>
            <p:ph type="body" idx="1"/>
          </p:nvPr>
        </p:nvSpPr>
        <p:spPr>
          <a:xfrm>
            <a:off x="528638" y="1981200"/>
            <a:ext cx="8086725" cy="4114800"/>
          </a:xfrm>
        </p:spPr>
        <p:txBody>
          <a:bodyPr/>
          <a:lstStyle/>
          <a:p>
            <a:pPr marL="457200" indent="-457200" eaLnBrk="1" hangingPunct="1">
              <a:lnSpc>
                <a:spcPct val="80000"/>
              </a:lnSpc>
              <a:spcBef>
                <a:spcPct val="0"/>
              </a:spcBef>
              <a:buFontTx/>
              <a:buAutoNum type="arabicPeriod"/>
            </a:pPr>
            <a:r>
              <a:rPr lang="en-US" altLang="en-US" sz="2800" smtClean="0">
                <a:solidFill>
                  <a:schemeClr val="accent2"/>
                </a:solidFill>
              </a:rPr>
              <a:t>Dynamic weighting:</a:t>
            </a:r>
          </a:p>
          <a:p>
            <a:pPr marL="838200" lvl="1" indent="-381000" eaLnBrk="1" hangingPunct="1">
              <a:lnSpc>
                <a:spcPct val="80000"/>
              </a:lnSpc>
              <a:spcBef>
                <a:spcPct val="0"/>
              </a:spcBef>
              <a:buFontTx/>
              <a:buNone/>
            </a:pPr>
            <a:r>
              <a:rPr lang="en-US" altLang="en-US" sz="2400" smtClean="0">
                <a:solidFill>
                  <a:schemeClr val="accent2"/>
                </a:solidFill>
              </a:rPr>
              <a:t>f(n) = g(n) + h(n) + </a:t>
            </a:r>
            <a:r>
              <a:rPr lang="el-GR" altLang="en-US" sz="2400" smtClean="0">
                <a:solidFill>
                  <a:schemeClr val="accent2"/>
                </a:solidFill>
              </a:rPr>
              <a:t>α</a:t>
            </a:r>
            <a:r>
              <a:rPr lang="en-US" altLang="en-US" sz="2400" smtClean="0">
                <a:solidFill>
                  <a:schemeClr val="accent2"/>
                </a:solidFill>
              </a:rPr>
              <a:t> [1- (depth(n) / N)] h(n)</a:t>
            </a:r>
          </a:p>
          <a:p>
            <a:pPr marL="838200" lvl="1" indent="-381000" eaLnBrk="1" hangingPunct="1">
              <a:lnSpc>
                <a:spcPct val="80000"/>
              </a:lnSpc>
              <a:spcBef>
                <a:spcPct val="0"/>
              </a:spcBef>
              <a:buFontTx/>
              <a:buNone/>
            </a:pPr>
            <a:r>
              <a:rPr lang="en-US" altLang="en-US" sz="2400" smtClean="0">
                <a:solidFill>
                  <a:schemeClr val="accent2"/>
                </a:solidFill>
              </a:rPr>
              <a:t>where N is (an upper bound on) depth of desired goal.</a:t>
            </a:r>
          </a:p>
          <a:p>
            <a:pPr marL="838200" lvl="1" indent="-381000" eaLnBrk="1" hangingPunct="1">
              <a:lnSpc>
                <a:spcPct val="80000"/>
              </a:lnSpc>
              <a:spcBef>
                <a:spcPct val="0"/>
              </a:spcBef>
              <a:buFontTx/>
              <a:buNone/>
            </a:pPr>
            <a:r>
              <a:rPr lang="en-US" altLang="en-US" sz="2400" smtClean="0">
                <a:solidFill>
                  <a:srgbClr val="FF1F1F"/>
                </a:solidFill>
              </a:rPr>
              <a:t>Idea: Do more focused search early on in the search.</a:t>
            </a:r>
          </a:p>
          <a:p>
            <a:pPr marL="838200" lvl="1" indent="-381000" eaLnBrk="1" hangingPunct="1">
              <a:lnSpc>
                <a:spcPct val="80000"/>
              </a:lnSpc>
              <a:spcBef>
                <a:spcPct val="0"/>
              </a:spcBef>
              <a:buFontTx/>
              <a:buNone/>
            </a:pPr>
            <a:r>
              <a:rPr lang="en-US" altLang="en-US" sz="2400" smtClean="0">
                <a:solidFill>
                  <a:srgbClr val="008000"/>
                </a:solidFill>
              </a:rPr>
              <a:t>Thrm: Solution is within factor (1+ </a:t>
            </a:r>
            <a:r>
              <a:rPr lang="el-GR" altLang="en-US" sz="2400" smtClean="0">
                <a:solidFill>
                  <a:srgbClr val="008000"/>
                </a:solidFill>
              </a:rPr>
              <a:t>α</a:t>
            </a:r>
            <a:r>
              <a:rPr lang="en-US" altLang="en-US" sz="2400" smtClean="0">
                <a:solidFill>
                  <a:srgbClr val="008000"/>
                </a:solidFill>
              </a:rPr>
              <a:t>) of optimal.</a:t>
            </a:r>
          </a:p>
          <a:p>
            <a:pPr marL="457200" indent="-457200" eaLnBrk="1" hangingPunct="1">
              <a:lnSpc>
                <a:spcPct val="80000"/>
              </a:lnSpc>
              <a:spcBef>
                <a:spcPct val="0"/>
              </a:spcBef>
              <a:buFontTx/>
              <a:buAutoNum type="arabicPeriod"/>
            </a:pPr>
            <a:endParaRPr lang="en-US" altLang="en-US" sz="2800" smtClean="0">
              <a:solidFill>
                <a:srgbClr val="008000"/>
              </a:solidFill>
            </a:endParaRPr>
          </a:p>
          <a:p>
            <a:pPr marL="457200" indent="-457200" eaLnBrk="1" hangingPunct="1">
              <a:lnSpc>
                <a:spcPct val="80000"/>
              </a:lnSpc>
              <a:spcBef>
                <a:spcPct val="0"/>
              </a:spcBef>
              <a:buFontTx/>
              <a:buAutoNum type="arabicPeriod"/>
            </a:pPr>
            <a:r>
              <a:rPr lang="en-US" altLang="en-US" sz="2800" smtClean="0">
                <a:solidFill>
                  <a:schemeClr val="accent2"/>
                </a:solidFill>
              </a:rPr>
              <a:t>A</a:t>
            </a:r>
            <a:r>
              <a:rPr lang="el-GR" altLang="en-US" sz="2800" baseline="-25000" smtClean="0">
                <a:solidFill>
                  <a:schemeClr val="accent2"/>
                </a:solidFill>
              </a:rPr>
              <a:t>β</a:t>
            </a:r>
            <a:r>
              <a:rPr lang="en-US" altLang="en-US" sz="2800" smtClean="0">
                <a:solidFill>
                  <a:schemeClr val="accent2"/>
                </a:solidFill>
              </a:rPr>
              <a:t>*:</a:t>
            </a:r>
          </a:p>
          <a:p>
            <a:pPr marL="838200" lvl="1" indent="-381000" eaLnBrk="1" hangingPunct="1">
              <a:lnSpc>
                <a:spcPct val="80000"/>
              </a:lnSpc>
              <a:spcBef>
                <a:spcPct val="0"/>
              </a:spcBef>
              <a:buFontTx/>
              <a:buNone/>
            </a:pPr>
            <a:r>
              <a:rPr lang="en-US" altLang="en-US" sz="2400" smtClean="0">
                <a:solidFill>
                  <a:schemeClr val="accent2"/>
                </a:solidFill>
              </a:rPr>
              <a:t>From open list, choose among nodes with f-value within a factor (1+</a:t>
            </a:r>
            <a:r>
              <a:rPr lang="el-GR" altLang="en-US" sz="2400" smtClean="0">
                <a:solidFill>
                  <a:schemeClr val="accent2"/>
                </a:solidFill>
              </a:rPr>
              <a:t>β</a:t>
            </a:r>
            <a:r>
              <a:rPr lang="en-US" altLang="en-US" sz="2400" smtClean="0">
                <a:solidFill>
                  <a:schemeClr val="accent2"/>
                </a:solidFill>
              </a:rPr>
              <a:t>) of the most promising f-value.</a:t>
            </a:r>
          </a:p>
          <a:p>
            <a:pPr marL="838200" lvl="1" indent="-381000" eaLnBrk="1" hangingPunct="1">
              <a:lnSpc>
                <a:spcPct val="80000"/>
              </a:lnSpc>
              <a:spcBef>
                <a:spcPct val="0"/>
              </a:spcBef>
              <a:buFontTx/>
              <a:buNone/>
            </a:pPr>
            <a:r>
              <a:rPr lang="en-US" altLang="en-US" sz="2400" smtClean="0">
                <a:solidFill>
                  <a:srgbClr val="008000"/>
                </a:solidFill>
              </a:rPr>
              <a:t>Thrm: Solution is within factor (1+</a:t>
            </a:r>
            <a:r>
              <a:rPr lang="el-GR" altLang="en-US" sz="2400" smtClean="0">
                <a:solidFill>
                  <a:srgbClr val="008000"/>
                </a:solidFill>
              </a:rPr>
              <a:t>β</a:t>
            </a:r>
            <a:r>
              <a:rPr lang="en-US" altLang="en-US" sz="2400" smtClean="0">
                <a:solidFill>
                  <a:srgbClr val="008000"/>
                </a:solidFill>
              </a:rPr>
              <a:t>) of optimal</a:t>
            </a:r>
          </a:p>
          <a:p>
            <a:pPr marL="838200" lvl="1" indent="-381000" eaLnBrk="1" hangingPunct="1">
              <a:lnSpc>
                <a:spcPct val="80000"/>
              </a:lnSpc>
              <a:spcBef>
                <a:spcPct val="0"/>
              </a:spcBef>
              <a:buFontTx/>
              <a:buNone/>
            </a:pPr>
            <a:r>
              <a:rPr lang="en-US" altLang="en-US" sz="2400" smtClean="0">
                <a:solidFill>
                  <a:schemeClr val="accent2"/>
                </a:solidFill>
              </a:rPr>
              <a:t>Make the choice based on which of those nodes leads to lowest search effort to goal (sometimes picking a node with best h-value accomplishes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3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03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0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76313" y="263525"/>
            <a:ext cx="7191375" cy="566738"/>
          </a:xfrm>
        </p:spPr>
        <p:txBody>
          <a:bodyPr/>
          <a:lstStyle/>
          <a:p>
            <a:pPr eaLnBrk="1" hangingPunct="1"/>
            <a:r>
              <a:rPr lang="en-US" altLang="en-US" sz="4000" smtClean="0"/>
              <a:t>Best-bound search</a:t>
            </a:r>
            <a:endParaRPr lang="en-US" altLang="en-US" sz="4000" smtClean="0">
              <a:sym typeface="Math1" pitchFamily="2" charset="2"/>
            </a:endParaRPr>
          </a:p>
        </p:txBody>
      </p:sp>
      <p:sp>
        <p:nvSpPr>
          <p:cNvPr id="29699" name="Rectangle 3"/>
          <p:cNvSpPr>
            <a:spLocks noGrp="1" noChangeArrowheads="1"/>
          </p:cNvSpPr>
          <p:nvPr>
            <p:ph type="body" idx="1"/>
          </p:nvPr>
        </p:nvSpPr>
        <p:spPr>
          <a:xfrm>
            <a:off x="705338" y="1090725"/>
            <a:ext cx="7740262" cy="5500688"/>
          </a:xfrm>
        </p:spPr>
        <p:txBody>
          <a:bodyPr/>
          <a:lstStyle/>
          <a:p>
            <a:pPr eaLnBrk="1" hangingPunct="1">
              <a:lnSpc>
                <a:spcPct val="80000"/>
              </a:lnSpc>
            </a:pPr>
            <a:r>
              <a:rPr lang="en-US" altLang="en-US" sz="2000" dirty="0" smtClean="0"/>
              <a:t>A* search was invented in the AI research community</a:t>
            </a:r>
          </a:p>
          <a:p>
            <a:pPr eaLnBrk="1" hangingPunct="1">
              <a:lnSpc>
                <a:spcPct val="80000"/>
              </a:lnSpc>
            </a:pPr>
            <a:r>
              <a:rPr lang="en-US" altLang="en-US" sz="2000" i="1" dirty="0" smtClean="0"/>
              <a:t>Best-bound search</a:t>
            </a:r>
            <a:r>
              <a:rPr lang="en-US" altLang="en-US" sz="2000" dirty="0" smtClean="0"/>
              <a:t> was invented in the operations research community</a:t>
            </a:r>
          </a:p>
          <a:p>
            <a:pPr lvl="1" eaLnBrk="1" hangingPunct="1">
              <a:lnSpc>
                <a:spcPct val="80000"/>
              </a:lnSpc>
            </a:pPr>
            <a:r>
              <a:rPr lang="en-US" altLang="en-US" sz="1800" dirty="0" smtClean="0"/>
              <a:t>Same node selection strategy as A*</a:t>
            </a:r>
          </a:p>
          <a:p>
            <a:pPr lvl="1" eaLnBrk="1" hangingPunct="1">
              <a:lnSpc>
                <a:spcPct val="80000"/>
              </a:lnSpc>
            </a:pPr>
            <a:r>
              <a:rPr lang="en-US" altLang="en-US" sz="1800" dirty="0" smtClean="0"/>
              <a:t>…but for a different setting: not a given graph to search as in A*, but integer programming where one can decide which variable to branch on at every point in the search tree (like in CSPs)</a:t>
            </a:r>
          </a:p>
          <a:p>
            <a:pPr lvl="1" eaLnBrk="1" hangingPunct="1">
              <a:lnSpc>
                <a:spcPct val="80000"/>
              </a:lnSpc>
            </a:pPr>
            <a:endParaRPr lang="en-US" altLang="en-US" sz="1800" dirty="0" smtClean="0"/>
          </a:p>
          <a:p>
            <a:pPr lvl="1" eaLnBrk="1" hangingPunct="1">
              <a:lnSpc>
                <a:spcPct val="80000"/>
              </a:lnSpc>
            </a:pPr>
            <a:r>
              <a:rPr lang="en-US" altLang="en-US" sz="1800" dirty="0" smtClean="0"/>
              <a:t>In practice, not exactly A* node selection is used. With heavy-to-compute h-heuristics such as LP, commercial integer programming solvers:</a:t>
            </a:r>
          </a:p>
          <a:p>
            <a:pPr lvl="2" eaLnBrk="1" hangingPunct="1">
              <a:lnSpc>
                <a:spcPct val="80000"/>
              </a:lnSpc>
            </a:pPr>
            <a:r>
              <a:rPr lang="en-US" altLang="en-US" sz="1600" dirty="0" smtClean="0"/>
              <a:t>Use parent’s f value to queue nodes on the open list, and only evaluate nodes exactly if they come off the open list </a:t>
            </a:r>
          </a:p>
          <a:p>
            <a:pPr lvl="3" eaLnBrk="1" hangingPunct="1">
              <a:lnSpc>
                <a:spcPct val="80000"/>
              </a:lnSpc>
            </a:pPr>
            <a:r>
              <a:rPr lang="en-US" altLang="en-US" sz="1400" dirty="0" smtClean="0">
                <a:solidFill>
                  <a:srgbClr val="FF1F1F"/>
                </a:solidFill>
              </a:rPr>
              <a:t>=&gt; first solution may not be optimal</a:t>
            </a:r>
            <a:r>
              <a:rPr lang="en-US" altLang="en-US" sz="1400" dirty="0" smtClean="0"/>
              <a:t> </a:t>
            </a:r>
          </a:p>
          <a:p>
            <a:pPr lvl="3" eaLnBrk="1" hangingPunct="1">
              <a:lnSpc>
                <a:spcPct val="80000"/>
              </a:lnSpc>
            </a:pPr>
            <a:r>
              <a:rPr lang="en-US" altLang="en-US" sz="1400" dirty="0" smtClean="0">
                <a:solidFill>
                  <a:srgbClr val="008000"/>
                </a:solidFill>
              </a:rPr>
              <a:t>=&gt; need to continue the search until all nodes on the open list look worse than the best solution found</a:t>
            </a:r>
          </a:p>
          <a:p>
            <a:pPr lvl="2" eaLnBrk="1" hangingPunct="1">
              <a:lnSpc>
                <a:spcPct val="80000"/>
              </a:lnSpc>
            </a:pPr>
            <a:r>
              <a:rPr lang="en-US" altLang="en-US" sz="1600" dirty="0" smtClean="0"/>
              <a:t>Do </a:t>
            </a:r>
            <a:r>
              <a:rPr lang="en-US" altLang="en-US" sz="1600" i="1" dirty="0" smtClean="0"/>
              <a:t>diving.  </a:t>
            </a:r>
            <a:r>
              <a:rPr lang="en-US" altLang="en-US" sz="1600" dirty="0" smtClean="0"/>
              <a:t> In practice there is usually not enough memory to store the LP data structures with every node.  Instead, only one LP table is kept.  Moving to a child or parent in the search tree is cheap because the LP data structures can be incrementally updated.  Moving to another node in the tree can be more expensive.  Therefore, when a child node is almost as promising as the most-promising (according to A*) node, the search is made to proceed to the child instead.</a:t>
            </a:r>
          </a:p>
          <a:p>
            <a:pPr lvl="3" eaLnBrk="1" hangingPunct="1">
              <a:lnSpc>
                <a:spcPct val="80000"/>
              </a:lnSpc>
            </a:pPr>
            <a:r>
              <a:rPr lang="en-US" altLang="en-US" sz="1400" dirty="0" smtClean="0">
                <a:solidFill>
                  <a:srgbClr val="008000"/>
                </a:solidFill>
              </a:rPr>
              <a:t>Again, need to continue the search until all nodes on the open list look worse than the best solution found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7013"/>
            <a:ext cx="7772400" cy="1143000"/>
          </a:xfrm>
        </p:spPr>
        <p:txBody>
          <a:bodyPr/>
          <a:lstStyle/>
          <a:p>
            <a:pPr eaLnBrk="1" hangingPunct="1"/>
            <a:r>
              <a:rPr lang="en-US" altLang="en-US" smtClean="0"/>
              <a:t>Uninformed vs. Informed Search</a:t>
            </a:r>
          </a:p>
        </p:txBody>
      </p:sp>
      <p:pic>
        <p:nvPicPr>
          <p:cNvPr id="4099" name="Picture 10" descr="http://cdn.images.express.co.uk/img/dynamic/1/590x/secondary/1121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600200"/>
            <a:ext cx="1944688" cy="2019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0" name="Picture 12" descr="http://cdn.skim.gs/images/homer-simpson-doughnuts/what-homer-simpson-taught-us-about-doughnuts"/>
          <p:cNvPicPr>
            <a:picLocks noChangeAspect="1" noChangeArrowheads="1"/>
          </p:cNvPicPr>
          <p:nvPr/>
        </p:nvPicPr>
        <p:blipFill>
          <a:blip r:embed="rId3">
            <a:extLst>
              <a:ext uri="{28A0092B-C50C-407E-A947-70E740481C1C}">
                <a14:useLocalDpi xmlns:a14="http://schemas.microsoft.com/office/drawing/2010/main" val="0"/>
              </a:ext>
            </a:extLst>
          </a:blip>
          <a:srcRect l="19095" r="25742"/>
          <a:stretch>
            <a:fillRect/>
          </a:stretch>
        </p:blipFill>
        <p:spPr bwMode="auto">
          <a:xfrm>
            <a:off x="1600200" y="1600200"/>
            <a:ext cx="1981200" cy="2019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1" name="TextBox 6"/>
          <p:cNvSpPr txBox="1">
            <a:spLocks noChangeArrowheads="1"/>
          </p:cNvSpPr>
          <p:nvPr/>
        </p:nvSpPr>
        <p:spPr bwMode="auto">
          <a:xfrm>
            <a:off x="1295400" y="3729038"/>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rgbClr val="9A0000"/>
                </a:solidFill>
                <a:latin typeface="CMU Serif"/>
                <a:ea typeface="CMU Serif"/>
                <a:cs typeface="CMU Serif"/>
              </a:rPr>
              <a:t>Uninformed</a:t>
            </a:r>
          </a:p>
        </p:txBody>
      </p:sp>
      <p:sp>
        <p:nvSpPr>
          <p:cNvPr id="4102" name="TextBox 7"/>
          <p:cNvSpPr txBox="1">
            <a:spLocks noChangeArrowheads="1"/>
          </p:cNvSpPr>
          <p:nvPr/>
        </p:nvSpPr>
        <p:spPr bwMode="auto">
          <a:xfrm>
            <a:off x="5316538" y="3729038"/>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rgbClr val="9A0000"/>
                </a:solidFill>
                <a:latin typeface="CMU Serif"/>
                <a:ea typeface="CMU Serif"/>
                <a:cs typeface="CMU Serif"/>
              </a:rPr>
              <a:t>Informed</a:t>
            </a:r>
          </a:p>
        </p:txBody>
      </p:sp>
      <p:sp>
        <p:nvSpPr>
          <p:cNvPr id="4103" name="TextBox 8"/>
          <p:cNvSpPr txBox="1">
            <a:spLocks noChangeArrowheads="1"/>
          </p:cNvSpPr>
          <p:nvPr/>
        </p:nvSpPr>
        <p:spPr bwMode="auto">
          <a:xfrm>
            <a:off x="1104900" y="4191000"/>
            <a:ext cx="3086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latin typeface="CMU Serif"/>
                <a:ea typeface="CMU Serif"/>
                <a:cs typeface="CMU Serif"/>
              </a:rPr>
              <a:t>Can only generate successors and distinguish goals from non-goals</a:t>
            </a:r>
          </a:p>
        </p:txBody>
      </p:sp>
      <p:sp>
        <p:nvSpPr>
          <p:cNvPr id="4104" name="TextBox 9"/>
          <p:cNvSpPr txBox="1">
            <a:spLocks noChangeArrowheads="1"/>
          </p:cNvSpPr>
          <p:nvPr/>
        </p:nvSpPr>
        <p:spPr bwMode="auto">
          <a:xfrm>
            <a:off x="4878388" y="4189413"/>
            <a:ext cx="34655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latin typeface="CMU Serif"/>
                <a:ea typeface="CMU Serif"/>
                <a:cs typeface="CMU Serif"/>
              </a:rPr>
              <a:t>Strategies that know whether one non-goal is more promising than another</a:t>
            </a:r>
          </a:p>
        </p:txBody>
      </p:sp>
      <p:sp>
        <p:nvSpPr>
          <p:cNvPr id="11" name="Rectangle 10"/>
          <p:cNvSpPr>
            <a:spLocks noChangeArrowheads="1"/>
          </p:cNvSpPr>
          <p:nvPr/>
        </p:nvSpPr>
        <p:spPr bwMode="auto">
          <a:xfrm>
            <a:off x="5638800" y="1600200"/>
            <a:ext cx="1981200" cy="2019300"/>
          </a:xfrm>
          <a:prstGeom prst="rect">
            <a:avLst/>
          </a:prstGeom>
          <a:noFill/>
          <a:ln w="76200" algn="ctr">
            <a:solidFill>
              <a:srgbClr val="9A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latin typeface="45 Helvetica Light"/>
              <a:ea typeface="Geneva"/>
              <a:cs typeface="Genev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eaLnBrk="1" hangingPunct="1"/>
            <a:r>
              <a:rPr lang="en-US" altLang="en-US" smtClean="0"/>
              <a:t>Memory-bounded search algorithms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685800" y="76200"/>
            <a:ext cx="7772400" cy="609600"/>
          </a:xfrm>
        </p:spPr>
        <p:txBody>
          <a:bodyPr/>
          <a:lstStyle/>
          <a:p>
            <a:pPr eaLnBrk="1" hangingPunct="1"/>
            <a:r>
              <a:rPr lang="en-US" altLang="en-US" smtClean="0"/>
              <a:t>Iterative Deepening A* (IDA*) </a:t>
            </a:r>
          </a:p>
        </p:txBody>
      </p:sp>
      <p:sp>
        <p:nvSpPr>
          <p:cNvPr id="31747" name="Text Box 1027"/>
          <p:cNvSpPr txBox="1">
            <a:spLocks noChangeArrowheads="1"/>
          </p:cNvSpPr>
          <p:nvPr/>
        </p:nvSpPr>
        <p:spPr bwMode="auto">
          <a:xfrm>
            <a:off x="685800" y="796925"/>
            <a:ext cx="7772400" cy="535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b="1"/>
              <a:t>function</a:t>
            </a:r>
            <a:r>
              <a:rPr lang="en-US" altLang="en-US" sz="1500"/>
              <a:t> IDA*(</a:t>
            </a:r>
            <a:r>
              <a:rPr lang="en-US" altLang="en-US" sz="1500" i="1"/>
              <a:t>problem</a:t>
            </a:r>
            <a:r>
              <a:rPr lang="en-US" altLang="en-US" sz="1500"/>
              <a:t>) </a:t>
            </a:r>
            <a:r>
              <a:rPr lang="en-US" altLang="en-US" sz="1500" b="1"/>
              <a:t>returns</a:t>
            </a:r>
            <a:r>
              <a:rPr lang="en-US" altLang="en-US" sz="1500"/>
              <a:t> a solution sequence</a:t>
            </a:r>
          </a:p>
          <a:p>
            <a:pPr eaLnBrk="1" hangingPunct="1">
              <a:spcBef>
                <a:spcPct val="0"/>
              </a:spcBef>
              <a:buFontTx/>
              <a:buNone/>
            </a:pPr>
            <a:r>
              <a:rPr lang="en-US" altLang="en-US" sz="1500"/>
              <a:t>   </a:t>
            </a:r>
            <a:r>
              <a:rPr lang="en-US" altLang="en-US" sz="1500" b="1"/>
              <a:t>inputs</a:t>
            </a:r>
            <a:r>
              <a:rPr lang="en-US" altLang="en-US" sz="1500"/>
              <a:t>: </a:t>
            </a:r>
            <a:r>
              <a:rPr lang="en-US" altLang="en-US" sz="1500" i="1"/>
              <a:t>problem</a:t>
            </a:r>
            <a:r>
              <a:rPr lang="en-US" altLang="en-US" sz="1500"/>
              <a:t>, a problem</a:t>
            </a:r>
          </a:p>
          <a:p>
            <a:pPr eaLnBrk="1" hangingPunct="1">
              <a:spcBef>
                <a:spcPct val="0"/>
              </a:spcBef>
              <a:buFontTx/>
              <a:buNone/>
            </a:pPr>
            <a:r>
              <a:rPr lang="en-US" altLang="en-US" sz="1500"/>
              <a:t>   </a:t>
            </a:r>
            <a:r>
              <a:rPr lang="en-US" altLang="en-US" sz="1500" b="1"/>
              <a:t>static</a:t>
            </a:r>
            <a:r>
              <a:rPr lang="en-US" altLang="en-US" sz="1500"/>
              <a:t>: </a:t>
            </a:r>
            <a:r>
              <a:rPr lang="en-US" altLang="en-US" sz="1500" i="1"/>
              <a:t>f-limit</a:t>
            </a:r>
            <a:r>
              <a:rPr lang="en-US" altLang="en-US" sz="1500"/>
              <a:t>, the current </a:t>
            </a:r>
            <a:r>
              <a:rPr lang="en-US" altLang="en-US" sz="1500" i="1"/>
              <a:t>f</a:t>
            </a:r>
            <a:r>
              <a:rPr lang="en-US" altLang="en-US" sz="1500"/>
              <a:t>-COST limit</a:t>
            </a:r>
          </a:p>
          <a:p>
            <a:pPr eaLnBrk="1" hangingPunct="1">
              <a:spcBef>
                <a:spcPct val="0"/>
              </a:spcBef>
              <a:buFontTx/>
              <a:buNone/>
            </a:pPr>
            <a:r>
              <a:rPr lang="en-US" altLang="en-US" sz="1500"/>
              <a:t>              </a:t>
            </a:r>
            <a:r>
              <a:rPr lang="en-US" altLang="en-US" sz="1500" i="1"/>
              <a:t>root</a:t>
            </a:r>
            <a:r>
              <a:rPr lang="en-US" altLang="en-US" sz="1500"/>
              <a:t>, a node</a:t>
            </a:r>
          </a:p>
          <a:p>
            <a:pPr eaLnBrk="1" hangingPunct="1">
              <a:spcBef>
                <a:spcPct val="0"/>
              </a:spcBef>
              <a:buFontTx/>
              <a:buNone/>
            </a:pPr>
            <a:endParaRPr lang="en-US" altLang="en-US" sz="1000"/>
          </a:p>
          <a:p>
            <a:pPr eaLnBrk="1" hangingPunct="1">
              <a:spcBef>
                <a:spcPct val="0"/>
              </a:spcBef>
              <a:buFontTx/>
              <a:buNone/>
            </a:pPr>
            <a:r>
              <a:rPr lang="en-US" altLang="en-US" sz="1500"/>
              <a:t>   </a:t>
            </a:r>
            <a:r>
              <a:rPr lang="en-US" altLang="en-US" sz="1500" i="1"/>
              <a:t>root</a:t>
            </a:r>
            <a:r>
              <a:rPr lang="en-US" altLang="en-US" sz="1500"/>
              <a:t> </a:t>
            </a:r>
            <a:r>
              <a:rPr lang="en-US" altLang="en-US" sz="1500">
                <a:sym typeface="Wingdings" panose="05000000000000000000" pitchFamily="2" charset="2"/>
              </a:rPr>
              <a:t> MAKE-NODE(INITIAL-STATE[</a:t>
            </a:r>
            <a:r>
              <a:rPr lang="en-US" altLang="en-US" sz="1500" i="1">
                <a:sym typeface="Wingdings" panose="05000000000000000000" pitchFamily="2" charset="2"/>
              </a:rPr>
              <a:t>problem</a:t>
            </a:r>
            <a:r>
              <a:rPr lang="en-US" altLang="en-US" sz="1500">
                <a:sym typeface="Wingdings" panose="05000000000000000000" pitchFamily="2" charset="2"/>
              </a:rPr>
              <a:t>])</a:t>
            </a:r>
          </a:p>
          <a:p>
            <a:pPr eaLnBrk="1" hangingPunct="1">
              <a:spcBef>
                <a:spcPct val="0"/>
              </a:spcBef>
              <a:buFontTx/>
              <a:buNone/>
            </a:pPr>
            <a:r>
              <a:rPr lang="en-US" altLang="en-US" sz="1500">
                <a:sym typeface="Wingdings" panose="05000000000000000000" pitchFamily="2" charset="2"/>
              </a:rPr>
              <a:t>   </a:t>
            </a:r>
            <a:r>
              <a:rPr lang="en-US" altLang="en-US" sz="1500" i="1">
                <a:sym typeface="Wingdings" panose="05000000000000000000" pitchFamily="2" charset="2"/>
              </a:rPr>
              <a:t>f-limit</a:t>
            </a:r>
            <a:r>
              <a:rPr lang="en-US" altLang="en-US" sz="1500">
                <a:sym typeface="Wingdings" panose="05000000000000000000" pitchFamily="2" charset="2"/>
              </a:rPr>
              <a:t>  </a:t>
            </a:r>
            <a:r>
              <a:rPr lang="en-US" altLang="en-US" sz="1500" i="1">
                <a:sym typeface="Wingdings" panose="05000000000000000000" pitchFamily="2" charset="2"/>
              </a:rPr>
              <a:t>f</a:t>
            </a:r>
            <a:r>
              <a:rPr lang="en-US" altLang="en-US" sz="1500">
                <a:sym typeface="Wingdings" panose="05000000000000000000" pitchFamily="2" charset="2"/>
              </a:rPr>
              <a:t>-COST(</a:t>
            </a:r>
            <a:r>
              <a:rPr lang="en-US" altLang="en-US" sz="1500" i="1">
                <a:sym typeface="Wingdings" panose="05000000000000000000" pitchFamily="2" charset="2"/>
              </a:rPr>
              <a:t>root</a:t>
            </a:r>
            <a:r>
              <a:rPr lang="en-US" altLang="en-US" sz="1500">
                <a:sym typeface="Wingdings" panose="05000000000000000000" pitchFamily="2" charset="2"/>
              </a:rPr>
              <a:t>)</a:t>
            </a:r>
          </a:p>
          <a:p>
            <a:pPr eaLnBrk="1" hangingPunct="1">
              <a:spcBef>
                <a:spcPct val="0"/>
              </a:spcBef>
              <a:buFontTx/>
              <a:buNone/>
            </a:pPr>
            <a:r>
              <a:rPr lang="en-US" altLang="en-US" sz="1500">
                <a:sym typeface="Wingdings" panose="05000000000000000000" pitchFamily="2" charset="2"/>
              </a:rPr>
              <a:t>   </a:t>
            </a:r>
            <a:r>
              <a:rPr lang="en-US" altLang="en-US" sz="1500" b="1">
                <a:sym typeface="Wingdings" panose="05000000000000000000" pitchFamily="2" charset="2"/>
              </a:rPr>
              <a:t>loop do</a:t>
            </a:r>
          </a:p>
          <a:p>
            <a:pPr eaLnBrk="1" hangingPunct="1">
              <a:spcBef>
                <a:spcPct val="0"/>
              </a:spcBef>
              <a:buFontTx/>
              <a:buNone/>
            </a:pPr>
            <a:r>
              <a:rPr lang="en-US" altLang="en-US" sz="1500">
                <a:sym typeface="Wingdings" panose="05000000000000000000" pitchFamily="2" charset="2"/>
              </a:rPr>
              <a:t>          </a:t>
            </a:r>
            <a:r>
              <a:rPr lang="en-US" altLang="en-US" sz="1500" i="1">
                <a:sym typeface="Wingdings" panose="05000000000000000000" pitchFamily="2" charset="2"/>
              </a:rPr>
              <a:t>solution, f-limit</a:t>
            </a:r>
            <a:r>
              <a:rPr lang="en-US" altLang="en-US" sz="1500">
                <a:sym typeface="Wingdings" panose="05000000000000000000" pitchFamily="2" charset="2"/>
              </a:rPr>
              <a:t>  DFS-CONTOUR(</a:t>
            </a:r>
            <a:r>
              <a:rPr lang="en-US" altLang="en-US" sz="1500" i="1">
                <a:sym typeface="Wingdings" panose="05000000000000000000" pitchFamily="2" charset="2"/>
              </a:rPr>
              <a:t>root,f-limit</a:t>
            </a:r>
            <a:r>
              <a:rPr lang="en-US" altLang="en-US" sz="1500">
                <a:sym typeface="Wingdings" panose="05000000000000000000" pitchFamily="2" charset="2"/>
              </a:rPr>
              <a:t>)</a:t>
            </a:r>
          </a:p>
          <a:p>
            <a:pPr eaLnBrk="1" hangingPunct="1">
              <a:spcBef>
                <a:spcPct val="0"/>
              </a:spcBef>
              <a:buFontTx/>
              <a:buNone/>
            </a:pPr>
            <a:r>
              <a:rPr lang="en-US" altLang="en-US" sz="1500">
                <a:sym typeface="Wingdings" panose="05000000000000000000" pitchFamily="2" charset="2"/>
              </a:rPr>
              <a:t>          </a:t>
            </a:r>
            <a:r>
              <a:rPr lang="en-US" altLang="en-US" sz="1500" b="1">
                <a:sym typeface="Wingdings" panose="05000000000000000000" pitchFamily="2" charset="2"/>
              </a:rPr>
              <a:t>if</a:t>
            </a:r>
            <a:r>
              <a:rPr lang="en-US" altLang="en-US" sz="1500">
                <a:sym typeface="Wingdings" panose="05000000000000000000" pitchFamily="2" charset="2"/>
              </a:rPr>
              <a:t> </a:t>
            </a:r>
            <a:r>
              <a:rPr lang="en-US" altLang="en-US" sz="1500" i="1">
                <a:sym typeface="Wingdings" panose="05000000000000000000" pitchFamily="2" charset="2"/>
              </a:rPr>
              <a:t>solution</a:t>
            </a:r>
            <a:r>
              <a:rPr lang="en-US" altLang="en-US" sz="1500">
                <a:sym typeface="Wingdings" panose="05000000000000000000" pitchFamily="2" charset="2"/>
              </a:rPr>
              <a:t> is non-null </a:t>
            </a:r>
            <a:r>
              <a:rPr lang="en-US" altLang="en-US" sz="1500" b="1">
                <a:sym typeface="Wingdings" panose="05000000000000000000" pitchFamily="2" charset="2"/>
              </a:rPr>
              <a:t>then return</a:t>
            </a:r>
            <a:r>
              <a:rPr lang="en-US" altLang="en-US" sz="1500">
                <a:sym typeface="Wingdings" panose="05000000000000000000" pitchFamily="2" charset="2"/>
              </a:rPr>
              <a:t> </a:t>
            </a:r>
            <a:r>
              <a:rPr lang="en-US" altLang="en-US" sz="1500" i="1">
                <a:sym typeface="Wingdings" panose="05000000000000000000" pitchFamily="2" charset="2"/>
              </a:rPr>
              <a:t>solution</a:t>
            </a:r>
          </a:p>
          <a:p>
            <a:pPr eaLnBrk="1" hangingPunct="1">
              <a:spcBef>
                <a:spcPct val="0"/>
              </a:spcBef>
              <a:buFontTx/>
              <a:buNone/>
            </a:pPr>
            <a:r>
              <a:rPr lang="en-US" altLang="en-US" sz="1500">
                <a:sym typeface="Wingdings" panose="05000000000000000000" pitchFamily="2" charset="2"/>
              </a:rPr>
              <a:t>          </a:t>
            </a:r>
            <a:r>
              <a:rPr lang="en-US" altLang="en-US" sz="1500" b="1">
                <a:sym typeface="Wingdings" panose="05000000000000000000" pitchFamily="2" charset="2"/>
              </a:rPr>
              <a:t>if</a:t>
            </a:r>
            <a:r>
              <a:rPr lang="en-US" altLang="en-US" sz="1500">
                <a:sym typeface="Wingdings" panose="05000000000000000000" pitchFamily="2" charset="2"/>
              </a:rPr>
              <a:t> </a:t>
            </a:r>
            <a:r>
              <a:rPr lang="en-US" altLang="en-US" sz="1500" i="1">
                <a:sym typeface="Wingdings" panose="05000000000000000000" pitchFamily="2" charset="2"/>
              </a:rPr>
              <a:t>f-limit</a:t>
            </a:r>
            <a:r>
              <a:rPr lang="en-US" altLang="en-US" sz="1500">
                <a:sym typeface="Wingdings" panose="05000000000000000000" pitchFamily="2" charset="2"/>
              </a:rPr>
              <a:t> = </a:t>
            </a:r>
            <a:r>
              <a:rPr lang="en-US" altLang="en-US" sz="1500">
                <a:sym typeface="Symbol" panose="05050102010706020507" pitchFamily="18" charset="2"/>
              </a:rPr>
              <a:t> </a:t>
            </a:r>
            <a:r>
              <a:rPr lang="en-US" altLang="en-US" sz="1500" b="1">
                <a:sym typeface="Symbol" panose="05050102010706020507" pitchFamily="18" charset="2"/>
              </a:rPr>
              <a:t>then return</a:t>
            </a:r>
            <a:r>
              <a:rPr lang="en-US" altLang="en-US" sz="1500">
                <a:sym typeface="Symbol" panose="05050102010706020507" pitchFamily="18" charset="2"/>
              </a:rPr>
              <a:t> failure; </a:t>
            </a:r>
            <a:r>
              <a:rPr lang="en-US" altLang="en-US" sz="1500" b="1">
                <a:sym typeface="Symbol" panose="05050102010706020507" pitchFamily="18" charset="2"/>
              </a:rPr>
              <a:t>end</a:t>
            </a:r>
          </a:p>
          <a:p>
            <a:pPr eaLnBrk="1" hangingPunct="1">
              <a:spcBef>
                <a:spcPct val="0"/>
              </a:spcBef>
              <a:buFontTx/>
              <a:buNone/>
            </a:pPr>
            <a:endParaRPr lang="en-US" altLang="en-US" sz="1000" b="1">
              <a:sym typeface="Symbol" panose="05050102010706020507" pitchFamily="18" charset="2"/>
            </a:endParaRPr>
          </a:p>
          <a:p>
            <a:pPr eaLnBrk="1" hangingPunct="1">
              <a:spcBef>
                <a:spcPct val="0"/>
              </a:spcBef>
              <a:buFontTx/>
              <a:buNone/>
            </a:pPr>
            <a:r>
              <a:rPr lang="en-US" altLang="en-US" sz="1500" b="1">
                <a:sym typeface="Symbol" panose="05050102010706020507" pitchFamily="18" charset="2"/>
              </a:rPr>
              <a:t>function</a:t>
            </a:r>
            <a:r>
              <a:rPr lang="en-US" altLang="en-US" sz="1500">
                <a:sym typeface="Symbol" panose="05050102010706020507" pitchFamily="18" charset="2"/>
              </a:rPr>
              <a:t> DFS-CONTOUR(</a:t>
            </a:r>
            <a:r>
              <a:rPr lang="en-US" altLang="en-US" sz="1500" i="1">
                <a:sym typeface="Symbol" panose="05050102010706020507" pitchFamily="18" charset="2"/>
              </a:rPr>
              <a:t>node,f-limit</a:t>
            </a:r>
            <a:r>
              <a:rPr lang="en-US" altLang="en-US" sz="1500">
                <a:sym typeface="Symbol" panose="05050102010706020507" pitchFamily="18" charset="2"/>
              </a:rPr>
              <a:t>) returns a solution sequence and a new </a:t>
            </a:r>
            <a:r>
              <a:rPr lang="en-US" altLang="en-US" sz="1500" i="1">
                <a:sym typeface="Symbol" panose="05050102010706020507" pitchFamily="18" charset="2"/>
              </a:rPr>
              <a:t>f</a:t>
            </a:r>
            <a:r>
              <a:rPr lang="en-US" altLang="en-US" sz="1500">
                <a:sym typeface="Symbol" panose="05050102010706020507" pitchFamily="18" charset="2"/>
              </a:rPr>
              <a:t>-COST limit</a:t>
            </a:r>
          </a:p>
          <a:p>
            <a:pPr eaLnBrk="1" hangingPunct="1">
              <a:spcBef>
                <a:spcPct val="0"/>
              </a:spcBef>
              <a:buFontTx/>
              <a:buNone/>
            </a:pPr>
            <a:r>
              <a:rPr lang="en-US" altLang="en-US" sz="1500">
                <a:sym typeface="Symbol" panose="05050102010706020507" pitchFamily="18" charset="2"/>
              </a:rPr>
              <a:t>   </a:t>
            </a:r>
            <a:r>
              <a:rPr lang="en-US" altLang="en-US" sz="1500" b="1">
                <a:sym typeface="Symbol" panose="05050102010706020507" pitchFamily="18" charset="2"/>
              </a:rPr>
              <a:t>inputs</a:t>
            </a:r>
            <a:r>
              <a:rPr lang="en-US" altLang="en-US" sz="1500">
                <a:sym typeface="Symbol" panose="05050102010706020507" pitchFamily="18" charset="2"/>
              </a:rPr>
              <a:t>: </a:t>
            </a:r>
            <a:r>
              <a:rPr lang="en-US" altLang="en-US" sz="1500" i="1">
                <a:sym typeface="Symbol" panose="05050102010706020507" pitchFamily="18" charset="2"/>
              </a:rPr>
              <a:t>node</a:t>
            </a:r>
            <a:r>
              <a:rPr lang="en-US" altLang="en-US" sz="1500">
                <a:sym typeface="Symbol" panose="05050102010706020507" pitchFamily="18" charset="2"/>
              </a:rPr>
              <a:t>, a node</a:t>
            </a:r>
          </a:p>
          <a:p>
            <a:pPr eaLnBrk="1" hangingPunct="1">
              <a:spcBef>
                <a:spcPct val="0"/>
              </a:spcBef>
              <a:buFontTx/>
              <a:buNone/>
            </a:pPr>
            <a:r>
              <a:rPr lang="en-US" altLang="en-US" sz="1500">
                <a:sym typeface="Symbol" panose="05050102010706020507" pitchFamily="18" charset="2"/>
              </a:rPr>
              <a:t>                </a:t>
            </a:r>
            <a:r>
              <a:rPr lang="en-US" altLang="en-US" sz="1500" i="1">
                <a:sym typeface="Symbol" panose="05050102010706020507" pitchFamily="18" charset="2"/>
              </a:rPr>
              <a:t>f-limit</a:t>
            </a:r>
            <a:r>
              <a:rPr lang="en-US" altLang="en-US" sz="1500">
                <a:sym typeface="Symbol" panose="05050102010706020507" pitchFamily="18" charset="2"/>
              </a:rPr>
              <a:t>, the current </a:t>
            </a:r>
            <a:r>
              <a:rPr lang="en-US" altLang="en-US" sz="1500" i="1">
                <a:sym typeface="Symbol" panose="05050102010706020507" pitchFamily="18" charset="2"/>
              </a:rPr>
              <a:t>f</a:t>
            </a:r>
            <a:r>
              <a:rPr lang="en-US" altLang="en-US" sz="1500">
                <a:sym typeface="Symbol" panose="05050102010706020507" pitchFamily="18" charset="2"/>
              </a:rPr>
              <a:t>-COST limit</a:t>
            </a:r>
          </a:p>
          <a:p>
            <a:pPr eaLnBrk="1" hangingPunct="1">
              <a:spcBef>
                <a:spcPct val="0"/>
              </a:spcBef>
              <a:buFontTx/>
              <a:buNone/>
            </a:pPr>
            <a:r>
              <a:rPr lang="en-US" altLang="en-US" sz="1500">
                <a:sym typeface="Symbol" panose="05050102010706020507" pitchFamily="18" charset="2"/>
              </a:rPr>
              <a:t>   </a:t>
            </a:r>
            <a:r>
              <a:rPr lang="en-US" altLang="en-US" sz="1500" b="1">
                <a:sym typeface="Symbol" panose="05050102010706020507" pitchFamily="18" charset="2"/>
              </a:rPr>
              <a:t>static</a:t>
            </a:r>
            <a:r>
              <a:rPr lang="en-US" altLang="en-US" sz="1500">
                <a:sym typeface="Symbol" panose="05050102010706020507" pitchFamily="18" charset="2"/>
              </a:rPr>
              <a:t>: </a:t>
            </a:r>
            <a:r>
              <a:rPr lang="en-US" altLang="en-US" sz="1500" i="1">
                <a:sym typeface="Symbol" panose="05050102010706020507" pitchFamily="18" charset="2"/>
              </a:rPr>
              <a:t>next-f</a:t>
            </a:r>
            <a:r>
              <a:rPr lang="en-US" altLang="en-US" sz="1500">
                <a:sym typeface="Symbol" panose="05050102010706020507" pitchFamily="18" charset="2"/>
              </a:rPr>
              <a:t>, the </a:t>
            </a:r>
            <a:r>
              <a:rPr lang="en-US" altLang="en-US" sz="1500" i="1">
                <a:sym typeface="Symbol" panose="05050102010706020507" pitchFamily="18" charset="2"/>
              </a:rPr>
              <a:t>f</a:t>
            </a:r>
            <a:r>
              <a:rPr lang="en-US" altLang="en-US" sz="1500">
                <a:sym typeface="Symbol" panose="05050102010706020507" pitchFamily="18" charset="2"/>
              </a:rPr>
              <a:t>-COST limit for the next contour, initially </a:t>
            </a:r>
          </a:p>
          <a:p>
            <a:pPr eaLnBrk="1" hangingPunct="1">
              <a:spcBef>
                <a:spcPct val="0"/>
              </a:spcBef>
              <a:buFontTx/>
              <a:buNone/>
            </a:pPr>
            <a:endParaRPr lang="en-US" altLang="en-US" sz="1000">
              <a:sym typeface="Symbol" panose="05050102010706020507" pitchFamily="18" charset="2"/>
            </a:endParaRPr>
          </a:p>
          <a:p>
            <a:pPr eaLnBrk="1" hangingPunct="1">
              <a:spcBef>
                <a:spcPct val="0"/>
              </a:spcBef>
              <a:buFontTx/>
              <a:buNone/>
            </a:pPr>
            <a:r>
              <a:rPr lang="en-US" altLang="en-US" sz="1500">
                <a:sym typeface="Symbol" panose="05050102010706020507" pitchFamily="18" charset="2"/>
              </a:rPr>
              <a:t>   </a:t>
            </a:r>
            <a:r>
              <a:rPr lang="en-US" altLang="en-US" sz="1500" b="1">
                <a:sym typeface="Symbol" panose="05050102010706020507" pitchFamily="18" charset="2"/>
              </a:rPr>
              <a:t>if</a:t>
            </a:r>
            <a:r>
              <a:rPr lang="en-US" altLang="en-US" sz="1500">
                <a:sym typeface="Symbol" panose="05050102010706020507" pitchFamily="18" charset="2"/>
              </a:rPr>
              <a:t> </a:t>
            </a:r>
            <a:r>
              <a:rPr lang="en-US" altLang="en-US" sz="1500" i="1">
                <a:sym typeface="Symbol" panose="05050102010706020507" pitchFamily="18" charset="2"/>
              </a:rPr>
              <a:t>f</a:t>
            </a:r>
            <a:r>
              <a:rPr lang="en-US" altLang="en-US" sz="1500">
                <a:sym typeface="Symbol" panose="05050102010706020507" pitchFamily="18" charset="2"/>
              </a:rPr>
              <a:t>-COST[</a:t>
            </a:r>
            <a:r>
              <a:rPr lang="en-US" altLang="en-US" sz="1500" i="1">
                <a:sym typeface="Symbol" panose="05050102010706020507" pitchFamily="18" charset="2"/>
              </a:rPr>
              <a:t>node</a:t>
            </a:r>
            <a:r>
              <a:rPr lang="en-US" altLang="en-US" sz="1500">
                <a:sym typeface="Symbol" panose="05050102010706020507" pitchFamily="18" charset="2"/>
              </a:rPr>
              <a:t>] &gt; </a:t>
            </a:r>
            <a:r>
              <a:rPr lang="en-US" altLang="en-US" sz="1500" i="1">
                <a:sym typeface="Symbol" panose="05050102010706020507" pitchFamily="18" charset="2"/>
              </a:rPr>
              <a:t>f-limit</a:t>
            </a:r>
            <a:r>
              <a:rPr lang="en-US" altLang="en-US" sz="1500">
                <a:sym typeface="Symbol" panose="05050102010706020507" pitchFamily="18" charset="2"/>
              </a:rPr>
              <a:t> </a:t>
            </a:r>
            <a:r>
              <a:rPr lang="en-US" altLang="en-US" sz="1500" b="1">
                <a:sym typeface="Symbol" panose="05050102010706020507" pitchFamily="18" charset="2"/>
              </a:rPr>
              <a:t>then return</a:t>
            </a:r>
            <a:r>
              <a:rPr lang="en-US" altLang="en-US" sz="1500">
                <a:sym typeface="Symbol" panose="05050102010706020507" pitchFamily="18" charset="2"/>
              </a:rPr>
              <a:t> null, </a:t>
            </a:r>
            <a:r>
              <a:rPr lang="en-US" altLang="en-US" sz="1500" i="1">
                <a:sym typeface="Symbol" panose="05050102010706020507" pitchFamily="18" charset="2"/>
              </a:rPr>
              <a:t>f</a:t>
            </a:r>
            <a:r>
              <a:rPr lang="en-US" altLang="en-US" sz="1500">
                <a:sym typeface="Symbol" panose="05050102010706020507" pitchFamily="18" charset="2"/>
              </a:rPr>
              <a:t>-COST[</a:t>
            </a:r>
            <a:r>
              <a:rPr lang="en-US" altLang="en-US" sz="1500" i="1">
                <a:sym typeface="Symbol" panose="05050102010706020507" pitchFamily="18" charset="2"/>
              </a:rPr>
              <a:t>node</a:t>
            </a:r>
            <a:r>
              <a:rPr lang="en-US" altLang="en-US" sz="1500">
                <a:sym typeface="Symbol" panose="05050102010706020507" pitchFamily="18" charset="2"/>
              </a:rPr>
              <a:t>]</a:t>
            </a:r>
          </a:p>
          <a:p>
            <a:pPr eaLnBrk="1" hangingPunct="1">
              <a:spcBef>
                <a:spcPct val="0"/>
              </a:spcBef>
              <a:buFontTx/>
              <a:buNone/>
            </a:pPr>
            <a:r>
              <a:rPr lang="en-US" altLang="en-US" sz="1500">
                <a:sym typeface="Symbol" panose="05050102010706020507" pitchFamily="18" charset="2"/>
              </a:rPr>
              <a:t>   </a:t>
            </a:r>
            <a:r>
              <a:rPr lang="en-US" altLang="en-US" sz="1500" b="1">
                <a:sym typeface="Symbol" panose="05050102010706020507" pitchFamily="18" charset="2"/>
              </a:rPr>
              <a:t>if</a:t>
            </a:r>
            <a:r>
              <a:rPr lang="en-US" altLang="en-US" sz="1500">
                <a:sym typeface="Symbol" panose="05050102010706020507" pitchFamily="18" charset="2"/>
              </a:rPr>
              <a:t> GOAL-TEST[</a:t>
            </a:r>
            <a:r>
              <a:rPr lang="en-US" altLang="en-US" sz="1500" i="1">
                <a:sym typeface="Symbol" panose="05050102010706020507" pitchFamily="18" charset="2"/>
              </a:rPr>
              <a:t>problem</a:t>
            </a:r>
            <a:r>
              <a:rPr lang="en-US" altLang="en-US" sz="1500">
                <a:sym typeface="Symbol" panose="05050102010706020507" pitchFamily="18" charset="2"/>
              </a:rPr>
              <a:t>](STATE[</a:t>
            </a:r>
            <a:r>
              <a:rPr lang="en-US" altLang="en-US" sz="1500" i="1">
                <a:sym typeface="Symbol" panose="05050102010706020507" pitchFamily="18" charset="2"/>
              </a:rPr>
              <a:t>node</a:t>
            </a:r>
            <a:r>
              <a:rPr lang="en-US" altLang="en-US" sz="1500">
                <a:sym typeface="Symbol" panose="05050102010706020507" pitchFamily="18" charset="2"/>
              </a:rPr>
              <a:t>]) </a:t>
            </a:r>
            <a:r>
              <a:rPr lang="en-US" altLang="en-US" sz="1500" b="1">
                <a:sym typeface="Symbol" panose="05050102010706020507" pitchFamily="18" charset="2"/>
              </a:rPr>
              <a:t>then return</a:t>
            </a:r>
            <a:r>
              <a:rPr lang="en-US" altLang="en-US" sz="1500">
                <a:sym typeface="Symbol" panose="05050102010706020507" pitchFamily="18" charset="2"/>
              </a:rPr>
              <a:t> </a:t>
            </a:r>
            <a:r>
              <a:rPr lang="en-US" altLang="en-US" sz="1500" i="1">
                <a:sym typeface="Symbol" panose="05050102010706020507" pitchFamily="18" charset="2"/>
              </a:rPr>
              <a:t>node, f-limit</a:t>
            </a:r>
          </a:p>
          <a:p>
            <a:pPr eaLnBrk="1" hangingPunct="1">
              <a:spcBef>
                <a:spcPct val="0"/>
              </a:spcBef>
              <a:buFontTx/>
              <a:buNone/>
            </a:pPr>
            <a:r>
              <a:rPr lang="en-US" altLang="en-US" sz="1500">
                <a:sym typeface="Symbol" panose="05050102010706020507" pitchFamily="18" charset="2"/>
              </a:rPr>
              <a:t>   </a:t>
            </a:r>
            <a:r>
              <a:rPr lang="en-US" altLang="en-US" sz="1500" b="1">
                <a:sym typeface="Symbol" panose="05050102010706020507" pitchFamily="18" charset="2"/>
              </a:rPr>
              <a:t>for each</a:t>
            </a:r>
            <a:r>
              <a:rPr lang="en-US" altLang="en-US" sz="1500">
                <a:sym typeface="Symbol" panose="05050102010706020507" pitchFamily="18" charset="2"/>
              </a:rPr>
              <a:t> node </a:t>
            </a:r>
            <a:r>
              <a:rPr lang="en-US" altLang="en-US" sz="1500" i="1">
                <a:sym typeface="Symbol" panose="05050102010706020507" pitchFamily="18" charset="2"/>
              </a:rPr>
              <a:t>s</a:t>
            </a:r>
            <a:r>
              <a:rPr lang="en-US" altLang="en-US" sz="1500">
                <a:sym typeface="Symbol" panose="05050102010706020507" pitchFamily="18" charset="2"/>
              </a:rPr>
              <a:t> in SUCCESSOR(</a:t>
            </a:r>
            <a:r>
              <a:rPr lang="en-US" altLang="en-US" sz="1500" i="1">
                <a:sym typeface="Symbol" panose="05050102010706020507" pitchFamily="18" charset="2"/>
              </a:rPr>
              <a:t>node</a:t>
            </a:r>
            <a:r>
              <a:rPr lang="en-US" altLang="en-US" sz="1500">
                <a:sym typeface="Symbol" panose="05050102010706020507" pitchFamily="18" charset="2"/>
              </a:rPr>
              <a:t>) do</a:t>
            </a:r>
          </a:p>
          <a:p>
            <a:pPr eaLnBrk="1" hangingPunct="1">
              <a:spcBef>
                <a:spcPct val="0"/>
              </a:spcBef>
              <a:buFontTx/>
              <a:buNone/>
            </a:pPr>
            <a:r>
              <a:rPr lang="en-US" altLang="en-US" sz="1500">
                <a:sym typeface="Symbol" panose="05050102010706020507" pitchFamily="18" charset="2"/>
              </a:rPr>
              <a:t>        </a:t>
            </a:r>
            <a:r>
              <a:rPr lang="en-US" altLang="en-US" sz="1500" i="1">
                <a:sym typeface="Symbol" panose="05050102010706020507" pitchFamily="18" charset="2"/>
              </a:rPr>
              <a:t>solution, new-f</a:t>
            </a:r>
            <a:r>
              <a:rPr lang="en-US" altLang="en-US" sz="1500">
                <a:sym typeface="Symbol" panose="05050102010706020507" pitchFamily="18" charset="2"/>
              </a:rPr>
              <a:t> </a:t>
            </a:r>
            <a:r>
              <a:rPr lang="en-US" altLang="en-US" sz="1500">
                <a:sym typeface="Wingdings" panose="05000000000000000000" pitchFamily="2" charset="2"/>
              </a:rPr>
              <a:t> DFS-CONTOUR(</a:t>
            </a:r>
            <a:r>
              <a:rPr lang="en-US" altLang="en-US" sz="1500" i="1">
                <a:sym typeface="Wingdings" panose="05000000000000000000" pitchFamily="2" charset="2"/>
              </a:rPr>
              <a:t>s,f-limit</a:t>
            </a:r>
            <a:r>
              <a:rPr lang="en-US" altLang="en-US" sz="1500">
                <a:sym typeface="Wingdings" panose="05000000000000000000" pitchFamily="2" charset="2"/>
              </a:rPr>
              <a:t>)</a:t>
            </a:r>
          </a:p>
          <a:p>
            <a:pPr eaLnBrk="1" hangingPunct="1">
              <a:spcBef>
                <a:spcPct val="0"/>
              </a:spcBef>
              <a:buFontTx/>
              <a:buNone/>
            </a:pPr>
            <a:r>
              <a:rPr lang="en-US" altLang="en-US" sz="1500">
                <a:sym typeface="Wingdings" panose="05000000000000000000" pitchFamily="2" charset="2"/>
              </a:rPr>
              <a:t>        </a:t>
            </a:r>
            <a:r>
              <a:rPr lang="en-US" altLang="en-US" sz="1500" b="1">
                <a:sym typeface="Wingdings" panose="05000000000000000000" pitchFamily="2" charset="2"/>
              </a:rPr>
              <a:t>if</a:t>
            </a:r>
            <a:r>
              <a:rPr lang="en-US" altLang="en-US" sz="1500">
                <a:sym typeface="Wingdings" panose="05000000000000000000" pitchFamily="2" charset="2"/>
              </a:rPr>
              <a:t> </a:t>
            </a:r>
            <a:r>
              <a:rPr lang="en-US" altLang="en-US" sz="1500" i="1">
                <a:sym typeface="Wingdings" panose="05000000000000000000" pitchFamily="2" charset="2"/>
              </a:rPr>
              <a:t>solution</a:t>
            </a:r>
            <a:r>
              <a:rPr lang="en-US" altLang="en-US" sz="1500">
                <a:sym typeface="Wingdings" panose="05000000000000000000" pitchFamily="2" charset="2"/>
              </a:rPr>
              <a:t> is non-null </a:t>
            </a:r>
            <a:r>
              <a:rPr lang="en-US" altLang="en-US" sz="1500" b="1">
                <a:sym typeface="Wingdings" panose="05000000000000000000" pitchFamily="2" charset="2"/>
              </a:rPr>
              <a:t>then return</a:t>
            </a:r>
            <a:r>
              <a:rPr lang="en-US" altLang="en-US" sz="1500">
                <a:sym typeface="Wingdings" panose="05000000000000000000" pitchFamily="2" charset="2"/>
              </a:rPr>
              <a:t> </a:t>
            </a:r>
            <a:r>
              <a:rPr lang="en-US" altLang="en-US" sz="1500" i="1">
                <a:sym typeface="Wingdings" panose="05000000000000000000" pitchFamily="2" charset="2"/>
              </a:rPr>
              <a:t>solution, f-limit</a:t>
            </a:r>
          </a:p>
          <a:p>
            <a:pPr eaLnBrk="1" hangingPunct="1">
              <a:spcBef>
                <a:spcPct val="0"/>
              </a:spcBef>
              <a:buFontTx/>
              <a:buNone/>
            </a:pPr>
            <a:r>
              <a:rPr lang="en-US" altLang="en-US" sz="1500">
                <a:sym typeface="Wingdings" panose="05000000000000000000" pitchFamily="2" charset="2"/>
              </a:rPr>
              <a:t>        </a:t>
            </a:r>
            <a:r>
              <a:rPr lang="en-US" altLang="en-US" sz="1500" i="1">
                <a:sym typeface="Wingdings" panose="05000000000000000000" pitchFamily="2" charset="2"/>
              </a:rPr>
              <a:t>next-f</a:t>
            </a:r>
            <a:r>
              <a:rPr lang="en-US" altLang="en-US" sz="1500">
                <a:sym typeface="Wingdings" panose="05000000000000000000" pitchFamily="2" charset="2"/>
              </a:rPr>
              <a:t>  MIN(</a:t>
            </a:r>
            <a:r>
              <a:rPr lang="en-US" altLang="en-US" sz="1500" i="1">
                <a:sym typeface="Wingdings" panose="05000000000000000000" pitchFamily="2" charset="2"/>
              </a:rPr>
              <a:t>next-f, new-f</a:t>
            </a:r>
            <a:r>
              <a:rPr lang="en-US" altLang="en-US" sz="1500">
                <a:sym typeface="Wingdings" panose="05000000000000000000" pitchFamily="2" charset="2"/>
              </a:rPr>
              <a:t>); </a:t>
            </a:r>
            <a:r>
              <a:rPr lang="en-US" altLang="en-US" sz="1500" b="1">
                <a:sym typeface="Wingdings" panose="05000000000000000000" pitchFamily="2" charset="2"/>
              </a:rPr>
              <a:t>end</a:t>
            </a:r>
          </a:p>
          <a:p>
            <a:pPr eaLnBrk="1" hangingPunct="1">
              <a:spcBef>
                <a:spcPct val="0"/>
              </a:spcBef>
              <a:buFontTx/>
              <a:buNone/>
            </a:pPr>
            <a:r>
              <a:rPr lang="en-US" altLang="en-US" sz="1500">
                <a:sym typeface="Wingdings" panose="05000000000000000000" pitchFamily="2" charset="2"/>
              </a:rPr>
              <a:t>   </a:t>
            </a:r>
            <a:r>
              <a:rPr lang="en-US" altLang="en-US" sz="1500" b="1">
                <a:sym typeface="Wingdings" panose="05000000000000000000" pitchFamily="2" charset="2"/>
              </a:rPr>
              <a:t>return</a:t>
            </a:r>
            <a:r>
              <a:rPr lang="en-US" altLang="en-US" sz="1500">
                <a:sym typeface="Wingdings" panose="05000000000000000000" pitchFamily="2" charset="2"/>
              </a:rPr>
              <a:t> null, </a:t>
            </a:r>
            <a:r>
              <a:rPr lang="en-US" altLang="en-US" sz="1500" i="1">
                <a:sym typeface="Wingdings" panose="05000000000000000000" pitchFamily="2" charset="2"/>
              </a:rPr>
              <a:t>next-f</a:t>
            </a:r>
            <a:endParaRPr lang="en-US" altLang="en-US" sz="1500" b="1" i="1"/>
          </a:p>
        </p:txBody>
      </p:sp>
      <p:sp>
        <p:nvSpPr>
          <p:cNvPr id="31748" name="Text Box 1029"/>
          <p:cNvSpPr txBox="1">
            <a:spLocks noChangeArrowheads="1"/>
          </p:cNvSpPr>
          <p:nvPr/>
        </p:nvSpPr>
        <p:spPr bwMode="auto">
          <a:xfrm>
            <a:off x="2462213" y="6267450"/>
            <a:ext cx="3057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i="1">
                <a:solidFill>
                  <a:schemeClr val="accent2"/>
                </a:solidFill>
              </a:rPr>
              <a:t>f</a:t>
            </a:r>
            <a:r>
              <a:rPr lang="en-US" altLang="en-US" sz="1600">
                <a:solidFill>
                  <a:schemeClr val="accent2"/>
                </a:solidFill>
              </a:rPr>
              <a:t>-COST[</a:t>
            </a:r>
            <a:r>
              <a:rPr lang="en-US" altLang="en-US" sz="1600" i="1">
                <a:solidFill>
                  <a:schemeClr val="accent2"/>
                </a:solidFill>
              </a:rPr>
              <a:t>node</a:t>
            </a:r>
            <a:r>
              <a:rPr lang="en-US" altLang="en-US" sz="1600">
                <a:solidFill>
                  <a:schemeClr val="accent2"/>
                </a:solidFill>
              </a:rPr>
              <a:t>] = g[</a:t>
            </a:r>
            <a:r>
              <a:rPr lang="en-US" altLang="en-US" sz="1600" i="1">
                <a:solidFill>
                  <a:schemeClr val="accent2"/>
                </a:solidFill>
              </a:rPr>
              <a:t>node</a:t>
            </a:r>
            <a:r>
              <a:rPr lang="en-US" altLang="en-US" sz="1600">
                <a:solidFill>
                  <a:schemeClr val="accent2"/>
                </a:solidFill>
              </a:rPr>
              <a:t>] + h[</a:t>
            </a:r>
            <a:r>
              <a:rPr lang="en-US" altLang="en-US" sz="1600" i="1">
                <a:solidFill>
                  <a:schemeClr val="accent2"/>
                </a:solidFill>
              </a:rPr>
              <a:t>node</a:t>
            </a:r>
            <a:r>
              <a:rPr lang="en-US" altLang="en-US" sz="1600">
                <a:solidFill>
                  <a:schemeClr val="accent2"/>
                </a:solidFil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br>
              <a:rPr lang="en-US" dirty="0" smtClean="0"/>
            </a:br>
            <a:r>
              <a:rPr lang="en-US" dirty="0" smtClean="0"/>
              <a:t>When is IDA* a good idea?</a:t>
            </a:r>
            <a:endParaRPr lang="en-US" dirty="0"/>
          </a:p>
        </p:txBody>
      </p:sp>
      <p:sp>
        <p:nvSpPr>
          <p:cNvPr id="3" name="Content Placeholder 2"/>
          <p:cNvSpPr>
            <a:spLocks noGrp="1"/>
          </p:cNvSpPr>
          <p:nvPr>
            <p:ph idx="1"/>
          </p:nvPr>
        </p:nvSpPr>
        <p:spPr>
          <a:xfrm>
            <a:off x="685800" y="2538374"/>
            <a:ext cx="7772400" cy="3557626"/>
          </a:xfrm>
        </p:spPr>
        <p:txBody>
          <a:bodyPr/>
          <a:lstStyle/>
          <a:p>
            <a:pPr marL="514350" indent="-514350">
              <a:buFont typeface="+mj-lt"/>
              <a:buAutoNum type="alphaUcPeriod"/>
            </a:pPr>
            <a:r>
              <a:rPr lang="en-US" dirty="0" smtClean="0"/>
              <a:t>When the branching factor is small</a:t>
            </a:r>
          </a:p>
          <a:p>
            <a:pPr marL="514350" indent="-514350">
              <a:buFont typeface="+mj-lt"/>
              <a:buAutoNum type="alphaUcPeriod"/>
            </a:pPr>
            <a:r>
              <a:rPr lang="en-US" dirty="0" smtClean="0"/>
              <a:t>When the branching factor is </a:t>
            </a:r>
            <a:r>
              <a:rPr lang="en-US" dirty="0"/>
              <a:t>l</a:t>
            </a:r>
            <a:r>
              <a:rPr lang="en-US" dirty="0" smtClean="0"/>
              <a:t>arge</a:t>
            </a:r>
            <a:endParaRPr lang="en-US" dirty="0"/>
          </a:p>
        </p:txBody>
      </p:sp>
    </p:spTree>
    <p:extLst>
      <p:ext uri="{BB962C8B-B14F-4D97-AF65-F5344CB8AC3E}">
        <p14:creationId xmlns:p14="http://schemas.microsoft.com/office/powerpoint/2010/main" val="3718688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486150" y="866775"/>
            <a:ext cx="2438400" cy="762000"/>
          </a:xfrm>
        </p:spPr>
        <p:txBody>
          <a:bodyPr/>
          <a:lstStyle/>
          <a:p>
            <a:pPr eaLnBrk="1" hangingPunct="1"/>
            <a:r>
              <a:rPr lang="en-US" altLang="en-US" smtClean="0"/>
              <a:t>IDA* …</a:t>
            </a:r>
          </a:p>
        </p:txBody>
      </p:sp>
      <p:sp>
        <p:nvSpPr>
          <p:cNvPr id="32771" name="Text Box 3"/>
          <p:cNvSpPr txBox="1">
            <a:spLocks noChangeArrowheads="1"/>
          </p:cNvSpPr>
          <p:nvPr/>
        </p:nvSpPr>
        <p:spPr bwMode="auto">
          <a:xfrm>
            <a:off x="1219200" y="2514600"/>
            <a:ext cx="67976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Complete &amp; optimal under same conditions as A*. Linear space. Same O( ) time complexity as A*. </a:t>
            </a:r>
          </a:p>
          <a:p>
            <a:pPr eaLnBrk="1" hangingPunct="1">
              <a:spcBef>
                <a:spcPct val="0"/>
              </a:spcBef>
              <a:buFontTx/>
              <a:buNone/>
            </a:pPr>
            <a:endParaRPr lang="en-US" altLang="en-US" sz="2400"/>
          </a:p>
          <a:p>
            <a:pPr eaLnBrk="1" hangingPunct="1">
              <a:spcBef>
                <a:spcPct val="0"/>
              </a:spcBef>
              <a:buFontTx/>
              <a:buNone/>
            </a:pPr>
            <a:r>
              <a:rPr lang="en-US" altLang="en-US" sz="2400"/>
              <a:t>If #nodes grows exponentially, then asymptotically optimal space.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609600"/>
          </a:xfrm>
        </p:spPr>
        <p:txBody>
          <a:bodyPr/>
          <a:lstStyle/>
          <a:p>
            <a:pPr eaLnBrk="1" hangingPunct="1"/>
            <a:r>
              <a:rPr lang="en-US" altLang="en-US" smtClean="0"/>
              <a:t>IDA* …</a:t>
            </a:r>
          </a:p>
        </p:txBody>
      </p:sp>
      <p:sp>
        <p:nvSpPr>
          <p:cNvPr id="33795" name="Text Box 3"/>
          <p:cNvSpPr txBox="1">
            <a:spLocks noChangeArrowheads="1"/>
          </p:cNvSpPr>
          <p:nvPr/>
        </p:nvSpPr>
        <p:spPr bwMode="auto">
          <a:xfrm>
            <a:off x="762000" y="1447800"/>
            <a:ext cx="80168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FF1F1F"/>
                </a:solidFill>
              </a:rPr>
              <a:t>Effective e.g. in 8-puzzle where f typically only increases 2-3 times </a:t>
            </a:r>
            <a:r>
              <a:rPr lang="en-US" altLang="en-US" sz="2400">
                <a:solidFill>
                  <a:srgbClr val="FF1F1F"/>
                </a:solidFill>
                <a:sym typeface="Wingdings" panose="05000000000000000000" pitchFamily="2" charset="2"/>
              </a:rPr>
              <a:t> 2-3 iterations.</a:t>
            </a:r>
          </a:p>
          <a:p>
            <a:pPr eaLnBrk="1" hangingPunct="1">
              <a:spcBef>
                <a:spcPct val="0"/>
              </a:spcBef>
              <a:buFontTx/>
              <a:buNone/>
            </a:pPr>
            <a:endParaRPr lang="en-US" altLang="en-US" sz="2400">
              <a:solidFill>
                <a:srgbClr val="FF1F1F"/>
              </a:solidFill>
              <a:sym typeface="Wingdings" panose="05000000000000000000" pitchFamily="2" charset="2"/>
            </a:endParaRPr>
          </a:p>
          <a:p>
            <a:pPr eaLnBrk="1" hangingPunct="1">
              <a:spcBef>
                <a:spcPct val="0"/>
              </a:spcBef>
              <a:buFontTx/>
              <a:buNone/>
            </a:pPr>
            <a:r>
              <a:rPr lang="en-US" altLang="en-US" sz="2400">
                <a:solidFill>
                  <a:srgbClr val="FF1F1F"/>
                </a:solidFill>
                <a:sym typeface="Wingdings" panose="05000000000000000000" pitchFamily="2" charset="2"/>
              </a:rPr>
              <a:t>Last iteration ~ A*</a:t>
            </a:r>
          </a:p>
          <a:p>
            <a:pPr eaLnBrk="1" hangingPunct="1">
              <a:spcBef>
                <a:spcPct val="0"/>
              </a:spcBef>
              <a:buFontTx/>
              <a:buNone/>
            </a:pPr>
            <a:endParaRPr lang="en-US" altLang="en-US" sz="2400">
              <a:solidFill>
                <a:srgbClr val="FF1F1F"/>
              </a:solidFill>
              <a:sym typeface="Wingdings" panose="05000000000000000000" pitchFamily="2" charset="2"/>
            </a:endParaRPr>
          </a:p>
          <a:p>
            <a:pPr eaLnBrk="1" hangingPunct="1">
              <a:spcBef>
                <a:spcPct val="0"/>
              </a:spcBef>
              <a:buFontTx/>
              <a:buNone/>
            </a:pPr>
            <a:r>
              <a:rPr lang="en-US" altLang="en-US" sz="2400">
                <a:solidFill>
                  <a:srgbClr val="FF1F1F"/>
                </a:solidFill>
                <a:sym typeface="Wingdings" panose="05000000000000000000" pitchFamily="2" charset="2"/>
              </a:rPr>
              <a:t>Ineffective in, e.g., TSP  where f increases continuously </a:t>
            </a:r>
          </a:p>
          <a:p>
            <a:pPr eaLnBrk="1" hangingPunct="1">
              <a:spcBef>
                <a:spcPct val="0"/>
              </a:spcBef>
              <a:buFont typeface="Wingdings" panose="05000000000000000000" pitchFamily="2" charset="2"/>
              <a:buChar char="à"/>
            </a:pPr>
            <a:r>
              <a:rPr lang="en-US" altLang="en-US" sz="2400">
                <a:solidFill>
                  <a:srgbClr val="FF1F1F"/>
                </a:solidFill>
                <a:sym typeface="Wingdings" panose="05000000000000000000" pitchFamily="2" charset="2"/>
              </a:rPr>
              <a:t> each new iteration only includes one new node.</a:t>
            </a:r>
          </a:p>
          <a:p>
            <a:pPr lvl="1" eaLnBrk="1" hangingPunct="1">
              <a:spcBef>
                <a:spcPct val="0"/>
              </a:spcBef>
              <a:buFont typeface="Arial" panose="020B0604020202020204" pitchFamily="34" charset="0"/>
              <a:buChar char="•"/>
            </a:pPr>
            <a:r>
              <a:rPr lang="en-US" altLang="en-US" sz="2400">
                <a:solidFill>
                  <a:srgbClr val="FF1F1F"/>
                </a:solidFill>
              </a:rPr>
              <a:t>If A* expands N nodes, IDA* expands O(N</a:t>
            </a:r>
            <a:r>
              <a:rPr lang="en-US" altLang="en-US" sz="2400" baseline="30000">
                <a:solidFill>
                  <a:srgbClr val="FF1F1F"/>
                </a:solidFill>
              </a:rPr>
              <a:t>2</a:t>
            </a:r>
            <a:r>
              <a:rPr lang="en-US" altLang="en-US" sz="2400">
                <a:solidFill>
                  <a:srgbClr val="FF1F1F"/>
                </a:solidFill>
              </a:rPr>
              <a:t>) nodes</a:t>
            </a:r>
          </a:p>
          <a:p>
            <a:pPr lvl="1" eaLnBrk="1" hangingPunct="1">
              <a:spcBef>
                <a:spcPct val="0"/>
              </a:spcBef>
              <a:buFont typeface="Arial" panose="020B0604020202020204" pitchFamily="34" charset="0"/>
              <a:buChar char="•"/>
            </a:pPr>
            <a:r>
              <a:rPr lang="en-US" altLang="en-US" sz="2400">
                <a:solidFill>
                  <a:srgbClr val="FF1F1F"/>
                </a:solidFill>
              </a:rPr>
              <a:t>Fixed increment </a:t>
            </a:r>
            <a:r>
              <a:rPr lang="en-US" altLang="en-US" sz="2400">
                <a:solidFill>
                  <a:srgbClr val="FF1F1F"/>
                </a:solidFill>
                <a:sym typeface="Symbol" panose="05050102010706020507" pitchFamily="18" charset="2"/>
              </a:rPr>
              <a:t> </a:t>
            </a:r>
            <a:r>
              <a:rPr lang="en-US" altLang="en-US" sz="2400">
                <a:solidFill>
                  <a:srgbClr val="FF1F1F"/>
                </a:solidFill>
                <a:sym typeface="Wingdings" panose="05000000000000000000" pitchFamily="2" charset="2"/>
              </a:rPr>
              <a:t> ~1/</a:t>
            </a:r>
            <a:r>
              <a:rPr lang="en-US" altLang="en-US" sz="2400">
                <a:solidFill>
                  <a:srgbClr val="FF1F1F"/>
                </a:solidFill>
                <a:sym typeface="Symbol" panose="05050102010706020507" pitchFamily="18" charset="2"/>
              </a:rPr>
              <a:t> iterations</a:t>
            </a:r>
          </a:p>
          <a:p>
            <a:pPr lvl="1" eaLnBrk="1" hangingPunct="1">
              <a:spcBef>
                <a:spcPct val="0"/>
              </a:spcBef>
              <a:buFont typeface="Arial" panose="020B0604020202020204" pitchFamily="34" charset="0"/>
              <a:buChar char="•"/>
            </a:pPr>
            <a:r>
              <a:rPr lang="en-US" altLang="en-US" sz="2400">
                <a:solidFill>
                  <a:schemeClr val="accent2"/>
                </a:solidFill>
                <a:sym typeface="Symbol" panose="05050102010706020507" pitchFamily="18" charset="2"/>
              </a:rPr>
              <a:t>Obtains -optimal solution if terminated once first solution is found</a:t>
            </a:r>
          </a:p>
          <a:p>
            <a:pPr lvl="1" eaLnBrk="1" hangingPunct="1">
              <a:spcBef>
                <a:spcPct val="0"/>
              </a:spcBef>
              <a:buFont typeface="Arial" panose="020B0604020202020204" pitchFamily="34" charset="0"/>
              <a:buChar char="•"/>
            </a:pPr>
            <a:r>
              <a:rPr lang="en-US" altLang="en-US" sz="2400">
                <a:solidFill>
                  <a:schemeClr val="accent2"/>
                </a:solidFill>
                <a:sym typeface="Symbol" panose="05050102010706020507" pitchFamily="18" charset="2"/>
              </a:rPr>
              <a:t>Obtains an optimal solution if search of the current contour is completed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1038" y="138113"/>
            <a:ext cx="7772400" cy="1143000"/>
          </a:xfrm>
        </p:spPr>
        <p:txBody>
          <a:bodyPr/>
          <a:lstStyle/>
          <a:p>
            <a:pPr eaLnBrk="1" hangingPunct="1"/>
            <a:r>
              <a:rPr lang="en-US" altLang="en-US" smtClean="0"/>
              <a:t>A* vs. IDA*</a:t>
            </a:r>
          </a:p>
        </p:txBody>
      </p:sp>
      <p:sp>
        <p:nvSpPr>
          <p:cNvPr id="34819" name="Text Box 3"/>
          <p:cNvSpPr txBox="1">
            <a:spLocks noChangeArrowheads="1"/>
          </p:cNvSpPr>
          <p:nvPr/>
        </p:nvSpPr>
        <p:spPr bwMode="auto">
          <a:xfrm>
            <a:off x="838200" y="5867400"/>
            <a:ext cx="7543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Map of Romania showing contours at </a:t>
            </a:r>
            <a:r>
              <a:rPr lang="en-US" altLang="en-US" sz="1600" i="1"/>
              <a:t>f</a:t>
            </a:r>
            <a:r>
              <a:rPr lang="en-US" altLang="en-US" sz="1600"/>
              <a:t> = 380, </a:t>
            </a:r>
            <a:r>
              <a:rPr lang="en-US" altLang="en-US" sz="1600" i="1"/>
              <a:t>f </a:t>
            </a:r>
            <a:r>
              <a:rPr lang="en-US" altLang="en-US" sz="1600"/>
              <a:t>= 400 and </a:t>
            </a:r>
            <a:r>
              <a:rPr lang="en-US" altLang="en-US" sz="1600" i="1"/>
              <a:t>f </a:t>
            </a:r>
            <a:r>
              <a:rPr lang="en-US" altLang="en-US" sz="1600"/>
              <a:t>= 420, with Arad as the start sate. Nodes inside a given contour have </a:t>
            </a:r>
            <a:r>
              <a:rPr lang="en-US" altLang="en-US" sz="1600" i="1"/>
              <a:t>f</a:t>
            </a:r>
            <a:r>
              <a:rPr lang="en-US" altLang="en-US" sz="1600"/>
              <a:t>-costs lower than the contour value.</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068388"/>
            <a:ext cx="90170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4000" smtClean="0"/>
              <a:t>Memory-bounded search algorithms</a:t>
            </a:r>
          </a:p>
        </p:txBody>
      </p:sp>
      <p:sp>
        <p:nvSpPr>
          <p:cNvPr id="35843" name="Rectangle 3"/>
          <p:cNvSpPr>
            <a:spLocks noGrp="1" noChangeArrowheads="1"/>
          </p:cNvSpPr>
          <p:nvPr>
            <p:ph type="body" idx="1"/>
          </p:nvPr>
        </p:nvSpPr>
        <p:spPr>
          <a:xfrm>
            <a:off x="314325" y="1981200"/>
            <a:ext cx="8201025" cy="4114800"/>
          </a:xfrm>
        </p:spPr>
        <p:txBody>
          <a:bodyPr/>
          <a:lstStyle/>
          <a:p>
            <a:pPr eaLnBrk="1" hangingPunct="1"/>
            <a:r>
              <a:rPr lang="en-US" altLang="en-US" smtClean="0"/>
              <a:t>IDA* 1985</a:t>
            </a:r>
          </a:p>
          <a:p>
            <a:pPr eaLnBrk="1" hangingPunct="1"/>
            <a:r>
              <a:rPr lang="en-US" altLang="en-US" smtClean="0"/>
              <a:t>Recursive best-first search 1991</a:t>
            </a:r>
          </a:p>
          <a:p>
            <a:pPr eaLnBrk="1" hangingPunct="1"/>
            <a:r>
              <a:rPr lang="en-US" altLang="en-US" smtClean="0"/>
              <a:t>Memory-bounded A* (MA*) 1989</a:t>
            </a:r>
          </a:p>
          <a:p>
            <a:pPr eaLnBrk="1" hangingPunct="1"/>
            <a:r>
              <a:rPr lang="en-US" altLang="en-US" smtClean="0"/>
              <a:t>Simple memory-bounded A* (SMA*) 1992 …</a:t>
            </a:r>
          </a:p>
        </p:txBody>
      </p:sp>
      <p:sp>
        <p:nvSpPr>
          <p:cNvPr id="35844" name="Text Box 4"/>
          <p:cNvSpPr txBox="1">
            <a:spLocks noChangeArrowheads="1"/>
          </p:cNvSpPr>
          <p:nvPr/>
        </p:nvSpPr>
        <p:spPr bwMode="auto">
          <a:xfrm>
            <a:off x="5851525" y="1716088"/>
            <a:ext cx="32496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0">
                <a:solidFill>
                  <a:srgbClr val="FF1F1F"/>
                </a:solidFill>
              </a:rPr>
              <a:t>}</a:t>
            </a:r>
            <a:r>
              <a:rPr lang="en-US" altLang="en-US" baseline="38000">
                <a:solidFill>
                  <a:srgbClr val="FF1F1F"/>
                </a:solidFill>
              </a:rPr>
              <a:t>use “too little” memory</a:t>
            </a:r>
            <a:endParaRPr lang="en-US" altLang="en-US" sz="2000" baseline="38000">
              <a:solidFill>
                <a:srgbClr val="FF1F1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7363" y="82550"/>
            <a:ext cx="8167687" cy="685800"/>
          </a:xfrm>
        </p:spPr>
        <p:txBody>
          <a:bodyPr/>
          <a:lstStyle/>
          <a:p>
            <a:pPr eaLnBrk="1" hangingPunct="1"/>
            <a:r>
              <a:rPr lang="en-US" altLang="en-US" sz="4000" smtClean="0"/>
              <a:t>Simple Memory-bounded A* (SMA*)</a:t>
            </a:r>
          </a:p>
        </p:txBody>
      </p:sp>
      <p:sp>
        <p:nvSpPr>
          <p:cNvPr id="36867" name="Text Box 46"/>
          <p:cNvSpPr txBox="1">
            <a:spLocks noChangeArrowheads="1"/>
          </p:cNvSpPr>
          <p:nvPr/>
        </p:nvSpPr>
        <p:spPr bwMode="auto">
          <a:xfrm>
            <a:off x="3236913" y="4276725"/>
            <a:ext cx="68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24+0=24</a:t>
            </a:r>
          </a:p>
        </p:txBody>
      </p:sp>
      <p:grpSp>
        <p:nvGrpSpPr>
          <p:cNvPr id="36868" name="Group 202"/>
          <p:cNvGrpSpPr>
            <a:grpSpLocks/>
          </p:cNvGrpSpPr>
          <p:nvPr/>
        </p:nvGrpSpPr>
        <p:grpSpPr bwMode="auto">
          <a:xfrm>
            <a:off x="188913" y="2620963"/>
            <a:ext cx="3654425" cy="2662237"/>
            <a:chOff x="144" y="1261"/>
            <a:chExt cx="2302" cy="1677"/>
          </a:xfrm>
        </p:grpSpPr>
        <p:sp>
          <p:nvSpPr>
            <p:cNvPr id="36986" name="Line 4"/>
            <p:cNvSpPr>
              <a:spLocks noChangeShapeType="1"/>
            </p:cNvSpPr>
            <p:nvPr/>
          </p:nvSpPr>
          <p:spPr bwMode="auto">
            <a:xfrm flipH="1">
              <a:off x="864" y="1440"/>
              <a:ext cx="624"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7" name="Line 8"/>
            <p:cNvSpPr>
              <a:spLocks noChangeShapeType="1"/>
            </p:cNvSpPr>
            <p:nvPr/>
          </p:nvSpPr>
          <p:spPr bwMode="auto">
            <a:xfrm flipH="1">
              <a:off x="672" y="1776"/>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8" name="Line 9"/>
            <p:cNvSpPr>
              <a:spLocks noChangeShapeType="1"/>
            </p:cNvSpPr>
            <p:nvPr/>
          </p:nvSpPr>
          <p:spPr bwMode="auto">
            <a:xfrm>
              <a:off x="864" y="1776"/>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9" name="Oval 6"/>
            <p:cNvSpPr>
              <a:spLocks noChangeArrowheads="1"/>
            </p:cNvSpPr>
            <p:nvPr/>
          </p:nvSpPr>
          <p:spPr bwMode="auto">
            <a:xfrm>
              <a:off x="816" y="1728"/>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90" name="Line 10"/>
            <p:cNvSpPr>
              <a:spLocks noChangeShapeType="1"/>
            </p:cNvSpPr>
            <p:nvPr/>
          </p:nvSpPr>
          <p:spPr bwMode="auto">
            <a:xfrm flipH="1">
              <a:off x="1920" y="1776"/>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1" name="Line 11"/>
            <p:cNvSpPr>
              <a:spLocks noChangeShapeType="1"/>
            </p:cNvSpPr>
            <p:nvPr/>
          </p:nvSpPr>
          <p:spPr bwMode="auto">
            <a:xfrm>
              <a:off x="2112" y="1776"/>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2" name="Oval 13"/>
            <p:cNvSpPr>
              <a:spLocks noChangeArrowheads="1"/>
            </p:cNvSpPr>
            <p:nvPr/>
          </p:nvSpPr>
          <p:spPr bwMode="auto">
            <a:xfrm>
              <a:off x="1008" y="2208"/>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93" name="Oval 15"/>
            <p:cNvSpPr>
              <a:spLocks noChangeArrowheads="1"/>
            </p:cNvSpPr>
            <p:nvPr/>
          </p:nvSpPr>
          <p:spPr bwMode="auto">
            <a:xfrm>
              <a:off x="2256" y="2208"/>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94" name="Line 17"/>
            <p:cNvSpPr>
              <a:spLocks noChangeShapeType="1"/>
            </p:cNvSpPr>
            <p:nvPr/>
          </p:nvSpPr>
          <p:spPr bwMode="auto">
            <a:xfrm flipH="1">
              <a:off x="480" y="2256"/>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5" name="Line 18"/>
            <p:cNvSpPr>
              <a:spLocks noChangeShapeType="1"/>
            </p:cNvSpPr>
            <p:nvPr/>
          </p:nvSpPr>
          <p:spPr bwMode="auto">
            <a:xfrm>
              <a:off x="672" y="2256"/>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6" name="Oval 19"/>
            <p:cNvSpPr>
              <a:spLocks noChangeArrowheads="1"/>
            </p:cNvSpPr>
            <p:nvPr/>
          </p:nvSpPr>
          <p:spPr bwMode="auto">
            <a:xfrm>
              <a:off x="432" y="2688"/>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97" name="Oval 20"/>
            <p:cNvSpPr>
              <a:spLocks noChangeArrowheads="1"/>
            </p:cNvSpPr>
            <p:nvPr/>
          </p:nvSpPr>
          <p:spPr bwMode="auto">
            <a:xfrm>
              <a:off x="816" y="2688"/>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98" name="Oval 12"/>
            <p:cNvSpPr>
              <a:spLocks noChangeArrowheads="1"/>
            </p:cNvSpPr>
            <p:nvPr/>
          </p:nvSpPr>
          <p:spPr bwMode="auto">
            <a:xfrm>
              <a:off x="624" y="2208"/>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99" name="Line 21"/>
            <p:cNvSpPr>
              <a:spLocks noChangeShapeType="1"/>
            </p:cNvSpPr>
            <p:nvPr/>
          </p:nvSpPr>
          <p:spPr bwMode="auto">
            <a:xfrm flipH="1">
              <a:off x="1728" y="2256"/>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0" name="Line 22"/>
            <p:cNvSpPr>
              <a:spLocks noChangeShapeType="1"/>
            </p:cNvSpPr>
            <p:nvPr/>
          </p:nvSpPr>
          <p:spPr bwMode="auto">
            <a:xfrm>
              <a:off x="1920" y="2256"/>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1" name="Oval 23"/>
            <p:cNvSpPr>
              <a:spLocks noChangeArrowheads="1"/>
            </p:cNvSpPr>
            <p:nvPr/>
          </p:nvSpPr>
          <p:spPr bwMode="auto">
            <a:xfrm>
              <a:off x="1680" y="2688"/>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002" name="Oval 24"/>
            <p:cNvSpPr>
              <a:spLocks noChangeArrowheads="1"/>
            </p:cNvSpPr>
            <p:nvPr/>
          </p:nvSpPr>
          <p:spPr bwMode="auto">
            <a:xfrm>
              <a:off x="2064" y="2688"/>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003" name="Oval 14"/>
            <p:cNvSpPr>
              <a:spLocks noChangeArrowheads="1"/>
            </p:cNvSpPr>
            <p:nvPr/>
          </p:nvSpPr>
          <p:spPr bwMode="auto">
            <a:xfrm>
              <a:off x="1872" y="2208"/>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004" name="Line 26"/>
            <p:cNvSpPr>
              <a:spLocks noChangeShapeType="1"/>
            </p:cNvSpPr>
            <p:nvPr/>
          </p:nvSpPr>
          <p:spPr bwMode="auto">
            <a:xfrm>
              <a:off x="1488" y="1440"/>
              <a:ext cx="624"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5" name="Oval 3"/>
            <p:cNvSpPr>
              <a:spLocks noChangeArrowheads="1"/>
            </p:cNvSpPr>
            <p:nvPr/>
          </p:nvSpPr>
          <p:spPr bwMode="auto">
            <a:xfrm>
              <a:off x="1440" y="1392"/>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006" name="Oval 7"/>
            <p:cNvSpPr>
              <a:spLocks noChangeArrowheads="1"/>
            </p:cNvSpPr>
            <p:nvPr/>
          </p:nvSpPr>
          <p:spPr bwMode="auto">
            <a:xfrm>
              <a:off x="2064" y="1728"/>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007" name="Text Box 27"/>
            <p:cNvSpPr txBox="1">
              <a:spLocks noChangeArrowheads="1"/>
            </p:cNvSpPr>
            <p:nvPr/>
          </p:nvSpPr>
          <p:spPr bwMode="auto">
            <a:xfrm>
              <a:off x="1392" y="1261"/>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A</a:t>
              </a:r>
            </a:p>
          </p:txBody>
        </p:sp>
        <p:sp>
          <p:nvSpPr>
            <p:cNvPr id="37008" name="Text Box 28"/>
            <p:cNvSpPr txBox="1">
              <a:spLocks noChangeArrowheads="1"/>
            </p:cNvSpPr>
            <p:nvPr/>
          </p:nvSpPr>
          <p:spPr bwMode="auto">
            <a:xfrm>
              <a:off x="768" y="1597"/>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B</a:t>
              </a:r>
            </a:p>
          </p:txBody>
        </p:sp>
        <p:sp>
          <p:nvSpPr>
            <p:cNvPr id="37009" name="Text Box 29"/>
            <p:cNvSpPr txBox="1">
              <a:spLocks noChangeArrowheads="1"/>
            </p:cNvSpPr>
            <p:nvPr/>
          </p:nvSpPr>
          <p:spPr bwMode="auto">
            <a:xfrm>
              <a:off x="2016" y="1597"/>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G</a:t>
              </a:r>
            </a:p>
          </p:txBody>
        </p:sp>
        <p:sp>
          <p:nvSpPr>
            <p:cNvPr id="37010" name="Text Box 30"/>
            <p:cNvSpPr txBox="1">
              <a:spLocks noChangeArrowheads="1"/>
            </p:cNvSpPr>
            <p:nvPr/>
          </p:nvSpPr>
          <p:spPr bwMode="auto">
            <a:xfrm>
              <a:off x="576" y="2077"/>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C</a:t>
              </a:r>
            </a:p>
          </p:txBody>
        </p:sp>
        <p:sp>
          <p:nvSpPr>
            <p:cNvPr id="37011" name="Text Box 31"/>
            <p:cNvSpPr txBox="1">
              <a:spLocks noChangeArrowheads="1"/>
            </p:cNvSpPr>
            <p:nvPr/>
          </p:nvSpPr>
          <p:spPr bwMode="auto">
            <a:xfrm>
              <a:off x="960" y="2077"/>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D</a:t>
              </a:r>
            </a:p>
          </p:txBody>
        </p:sp>
        <p:sp>
          <p:nvSpPr>
            <p:cNvPr id="37012" name="Text Box 32"/>
            <p:cNvSpPr txBox="1">
              <a:spLocks noChangeArrowheads="1"/>
            </p:cNvSpPr>
            <p:nvPr/>
          </p:nvSpPr>
          <p:spPr bwMode="auto">
            <a:xfrm>
              <a:off x="384" y="2557"/>
              <a:ext cx="1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E</a:t>
              </a:r>
            </a:p>
          </p:txBody>
        </p:sp>
        <p:sp>
          <p:nvSpPr>
            <p:cNvPr id="37013" name="Text Box 33"/>
            <p:cNvSpPr txBox="1">
              <a:spLocks noChangeArrowheads="1"/>
            </p:cNvSpPr>
            <p:nvPr/>
          </p:nvSpPr>
          <p:spPr bwMode="auto">
            <a:xfrm>
              <a:off x="768" y="2557"/>
              <a:ext cx="1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F</a:t>
              </a:r>
            </a:p>
          </p:txBody>
        </p:sp>
        <p:sp>
          <p:nvSpPr>
            <p:cNvPr id="37014" name="Text Box 34"/>
            <p:cNvSpPr txBox="1">
              <a:spLocks noChangeArrowheads="1"/>
            </p:cNvSpPr>
            <p:nvPr/>
          </p:nvSpPr>
          <p:spPr bwMode="auto">
            <a:xfrm>
              <a:off x="1824" y="2077"/>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H</a:t>
              </a:r>
            </a:p>
          </p:txBody>
        </p:sp>
        <p:sp>
          <p:nvSpPr>
            <p:cNvPr id="37015" name="Text Box 35"/>
            <p:cNvSpPr txBox="1">
              <a:spLocks noChangeArrowheads="1"/>
            </p:cNvSpPr>
            <p:nvPr/>
          </p:nvSpPr>
          <p:spPr bwMode="auto">
            <a:xfrm>
              <a:off x="1584" y="2557"/>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J</a:t>
              </a:r>
            </a:p>
          </p:txBody>
        </p:sp>
        <p:sp>
          <p:nvSpPr>
            <p:cNvPr id="37016" name="Text Box 36"/>
            <p:cNvSpPr txBox="1">
              <a:spLocks noChangeArrowheads="1"/>
            </p:cNvSpPr>
            <p:nvPr/>
          </p:nvSpPr>
          <p:spPr bwMode="auto">
            <a:xfrm>
              <a:off x="2256" y="2077"/>
              <a:ext cx="1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I</a:t>
              </a:r>
            </a:p>
          </p:txBody>
        </p:sp>
        <p:sp>
          <p:nvSpPr>
            <p:cNvPr id="37017" name="Text Box 37"/>
            <p:cNvSpPr txBox="1">
              <a:spLocks noChangeArrowheads="1"/>
            </p:cNvSpPr>
            <p:nvPr/>
          </p:nvSpPr>
          <p:spPr bwMode="auto">
            <a:xfrm>
              <a:off x="2016" y="2557"/>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K</a:t>
              </a:r>
            </a:p>
          </p:txBody>
        </p:sp>
        <p:sp>
          <p:nvSpPr>
            <p:cNvPr id="37018" name="Text Box 38"/>
            <p:cNvSpPr txBox="1">
              <a:spLocks noChangeArrowheads="1"/>
            </p:cNvSpPr>
            <p:nvPr/>
          </p:nvSpPr>
          <p:spPr bwMode="auto">
            <a:xfrm>
              <a:off x="1056" y="1344"/>
              <a:ext cx="4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0+12=12</a:t>
              </a:r>
            </a:p>
          </p:txBody>
        </p:sp>
        <p:sp>
          <p:nvSpPr>
            <p:cNvPr id="37019" name="Text Box 39"/>
            <p:cNvSpPr txBox="1">
              <a:spLocks noChangeArrowheads="1"/>
            </p:cNvSpPr>
            <p:nvPr/>
          </p:nvSpPr>
          <p:spPr bwMode="auto">
            <a:xfrm>
              <a:off x="384" y="1680"/>
              <a:ext cx="4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10+5=15</a:t>
              </a:r>
            </a:p>
          </p:txBody>
        </p:sp>
        <p:sp>
          <p:nvSpPr>
            <p:cNvPr id="37020" name="Text Box 40"/>
            <p:cNvSpPr txBox="1">
              <a:spLocks noChangeArrowheads="1"/>
            </p:cNvSpPr>
            <p:nvPr/>
          </p:nvSpPr>
          <p:spPr bwMode="auto">
            <a:xfrm>
              <a:off x="240" y="2160"/>
              <a:ext cx="4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20+5=25</a:t>
              </a:r>
            </a:p>
          </p:txBody>
        </p:sp>
        <p:sp>
          <p:nvSpPr>
            <p:cNvPr id="37021" name="Text Box 41"/>
            <p:cNvSpPr txBox="1">
              <a:spLocks noChangeArrowheads="1"/>
            </p:cNvSpPr>
            <p:nvPr/>
          </p:nvSpPr>
          <p:spPr bwMode="auto">
            <a:xfrm>
              <a:off x="144" y="2784"/>
              <a:ext cx="4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30+5=35</a:t>
              </a:r>
            </a:p>
          </p:txBody>
        </p:sp>
        <p:sp>
          <p:nvSpPr>
            <p:cNvPr id="37022" name="Text Box 42"/>
            <p:cNvSpPr txBox="1">
              <a:spLocks noChangeArrowheads="1"/>
            </p:cNvSpPr>
            <p:nvPr/>
          </p:nvSpPr>
          <p:spPr bwMode="auto">
            <a:xfrm>
              <a:off x="864" y="2304"/>
              <a:ext cx="4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20+0=20</a:t>
              </a:r>
            </a:p>
          </p:txBody>
        </p:sp>
        <p:sp>
          <p:nvSpPr>
            <p:cNvPr id="37023" name="Text Box 43"/>
            <p:cNvSpPr txBox="1">
              <a:spLocks noChangeArrowheads="1"/>
            </p:cNvSpPr>
            <p:nvPr/>
          </p:nvSpPr>
          <p:spPr bwMode="auto">
            <a:xfrm>
              <a:off x="720" y="2784"/>
              <a:ext cx="4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30+0=30</a:t>
              </a:r>
            </a:p>
          </p:txBody>
        </p:sp>
        <p:sp>
          <p:nvSpPr>
            <p:cNvPr id="37024" name="Text Box 44"/>
            <p:cNvSpPr txBox="1">
              <a:spLocks noChangeArrowheads="1"/>
            </p:cNvSpPr>
            <p:nvPr/>
          </p:nvSpPr>
          <p:spPr bwMode="auto">
            <a:xfrm>
              <a:off x="1680" y="1680"/>
              <a:ext cx="38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8+5=13</a:t>
              </a:r>
            </a:p>
          </p:txBody>
        </p:sp>
        <p:sp>
          <p:nvSpPr>
            <p:cNvPr id="37025" name="Text Box 45"/>
            <p:cNvSpPr txBox="1">
              <a:spLocks noChangeArrowheads="1"/>
            </p:cNvSpPr>
            <p:nvPr/>
          </p:nvSpPr>
          <p:spPr bwMode="auto">
            <a:xfrm>
              <a:off x="1488" y="2160"/>
              <a:ext cx="4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16+2=18</a:t>
              </a:r>
            </a:p>
          </p:txBody>
        </p:sp>
        <p:sp>
          <p:nvSpPr>
            <p:cNvPr id="37026" name="Text Box 47"/>
            <p:cNvSpPr txBox="1">
              <a:spLocks noChangeArrowheads="1"/>
            </p:cNvSpPr>
            <p:nvPr/>
          </p:nvSpPr>
          <p:spPr bwMode="auto">
            <a:xfrm>
              <a:off x="1440" y="2784"/>
              <a:ext cx="4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24+0=24</a:t>
              </a:r>
            </a:p>
          </p:txBody>
        </p:sp>
        <p:sp>
          <p:nvSpPr>
            <p:cNvPr id="37027" name="Text Box 48"/>
            <p:cNvSpPr txBox="1">
              <a:spLocks noChangeArrowheads="1"/>
            </p:cNvSpPr>
            <p:nvPr/>
          </p:nvSpPr>
          <p:spPr bwMode="auto">
            <a:xfrm>
              <a:off x="2016" y="2784"/>
              <a:ext cx="4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24+5=29</a:t>
              </a:r>
            </a:p>
          </p:txBody>
        </p:sp>
        <p:sp>
          <p:nvSpPr>
            <p:cNvPr id="37028" name="Text Box 49"/>
            <p:cNvSpPr txBox="1">
              <a:spLocks noChangeArrowheads="1"/>
            </p:cNvSpPr>
            <p:nvPr/>
          </p:nvSpPr>
          <p:spPr bwMode="auto">
            <a:xfrm>
              <a:off x="1056" y="1488"/>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10</a:t>
              </a:r>
            </a:p>
          </p:txBody>
        </p:sp>
        <p:sp>
          <p:nvSpPr>
            <p:cNvPr id="37029" name="Text Box 50"/>
            <p:cNvSpPr txBox="1">
              <a:spLocks noChangeArrowheads="1"/>
            </p:cNvSpPr>
            <p:nvPr/>
          </p:nvSpPr>
          <p:spPr bwMode="auto">
            <a:xfrm>
              <a:off x="1728" y="1488"/>
              <a:ext cx="19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8</a:t>
              </a:r>
            </a:p>
          </p:txBody>
        </p:sp>
        <p:sp>
          <p:nvSpPr>
            <p:cNvPr id="37030" name="Text Box 51"/>
            <p:cNvSpPr txBox="1">
              <a:spLocks noChangeArrowheads="1"/>
            </p:cNvSpPr>
            <p:nvPr/>
          </p:nvSpPr>
          <p:spPr bwMode="auto">
            <a:xfrm>
              <a:off x="624" y="1920"/>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10</a:t>
              </a:r>
            </a:p>
          </p:txBody>
        </p:sp>
        <p:sp>
          <p:nvSpPr>
            <p:cNvPr id="37031" name="Text Box 52"/>
            <p:cNvSpPr txBox="1">
              <a:spLocks noChangeArrowheads="1"/>
            </p:cNvSpPr>
            <p:nvPr/>
          </p:nvSpPr>
          <p:spPr bwMode="auto">
            <a:xfrm>
              <a:off x="912" y="1920"/>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10</a:t>
              </a:r>
            </a:p>
          </p:txBody>
        </p:sp>
        <p:sp>
          <p:nvSpPr>
            <p:cNvPr id="37032" name="Text Box 53"/>
            <p:cNvSpPr txBox="1">
              <a:spLocks noChangeArrowheads="1"/>
            </p:cNvSpPr>
            <p:nvPr/>
          </p:nvSpPr>
          <p:spPr bwMode="auto">
            <a:xfrm>
              <a:off x="432" y="2400"/>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10</a:t>
              </a:r>
            </a:p>
          </p:txBody>
        </p:sp>
        <p:sp>
          <p:nvSpPr>
            <p:cNvPr id="37033" name="Text Box 54"/>
            <p:cNvSpPr txBox="1">
              <a:spLocks noChangeArrowheads="1"/>
            </p:cNvSpPr>
            <p:nvPr/>
          </p:nvSpPr>
          <p:spPr bwMode="auto">
            <a:xfrm>
              <a:off x="720" y="2400"/>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10</a:t>
              </a:r>
            </a:p>
          </p:txBody>
        </p:sp>
        <p:sp>
          <p:nvSpPr>
            <p:cNvPr id="37034" name="Text Box 55"/>
            <p:cNvSpPr txBox="1">
              <a:spLocks noChangeArrowheads="1"/>
            </p:cNvSpPr>
            <p:nvPr/>
          </p:nvSpPr>
          <p:spPr bwMode="auto">
            <a:xfrm>
              <a:off x="1872" y="192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8</a:t>
              </a:r>
            </a:p>
          </p:txBody>
        </p:sp>
        <p:sp>
          <p:nvSpPr>
            <p:cNvPr id="37035" name="Text Box 56"/>
            <p:cNvSpPr txBox="1">
              <a:spLocks noChangeArrowheads="1"/>
            </p:cNvSpPr>
            <p:nvPr/>
          </p:nvSpPr>
          <p:spPr bwMode="auto">
            <a:xfrm>
              <a:off x="2160" y="1920"/>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16</a:t>
              </a:r>
            </a:p>
          </p:txBody>
        </p:sp>
        <p:sp>
          <p:nvSpPr>
            <p:cNvPr id="37036" name="Text Box 57"/>
            <p:cNvSpPr txBox="1">
              <a:spLocks noChangeArrowheads="1"/>
            </p:cNvSpPr>
            <p:nvPr/>
          </p:nvSpPr>
          <p:spPr bwMode="auto">
            <a:xfrm>
              <a:off x="1680" y="2448"/>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8</a:t>
              </a:r>
            </a:p>
          </p:txBody>
        </p:sp>
        <p:sp>
          <p:nvSpPr>
            <p:cNvPr id="37037" name="Text Box 58"/>
            <p:cNvSpPr txBox="1">
              <a:spLocks noChangeArrowheads="1"/>
            </p:cNvSpPr>
            <p:nvPr/>
          </p:nvSpPr>
          <p:spPr bwMode="auto">
            <a:xfrm>
              <a:off x="2016" y="2448"/>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8</a:t>
              </a:r>
            </a:p>
          </p:txBody>
        </p:sp>
        <p:sp>
          <p:nvSpPr>
            <p:cNvPr id="37038" name="Rectangle 59"/>
            <p:cNvSpPr>
              <a:spLocks noChangeArrowheads="1"/>
            </p:cNvSpPr>
            <p:nvPr/>
          </p:nvSpPr>
          <p:spPr bwMode="auto">
            <a:xfrm>
              <a:off x="768" y="2640"/>
              <a:ext cx="192"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039" name="Rectangle 60"/>
            <p:cNvSpPr>
              <a:spLocks noChangeArrowheads="1"/>
            </p:cNvSpPr>
            <p:nvPr/>
          </p:nvSpPr>
          <p:spPr bwMode="auto">
            <a:xfrm>
              <a:off x="2208" y="2160"/>
              <a:ext cx="192"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040" name="Rectangle 61"/>
            <p:cNvSpPr>
              <a:spLocks noChangeArrowheads="1"/>
            </p:cNvSpPr>
            <p:nvPr/>
          </p:nvSpPr>
          <p:spPr bwMode="auto">
            <a:xfrm>
              <a:off x="1632" y="2640"/>
              <a:ext cx="192"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7041" name="Rectangle 62"/>
            <p:cNvSpPr>
              <a:spLocks noChangeArrowheads="1"/>
            </p:cNvSpPr>
            <p:nvPr/>
          </p:nvSpPr>
          <p:spPr bwMode="auto">
            <a:xfrm>
              <a:off x="960" y="2160"/>
              <a:ext cx="192"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36869" name="Group 203"/>
          <p:cNvGrpSpPr>
            <a:grpSpLocks/>
          </p:cNvGrpSpPr>
          <p:nvPr/>
        </p:nvGrpSpPr>
        <p:grpSpPr bwMode="auto">
          <a:xfrm>
            <a:off x="3998913" y="1990725"/>
            <a:ext cx="1143000" cy="1828800"/>
            <a:chOff x="2544" y="864"/>
            <a:chExt cx="720" cy="1152"/>
          </a:xfrm>
        </p:grpSpPr>
        <p:sp>
          <p:nvSpPr>
            <p:cNvPr id="36981" name="Rectangle 63"/>
            <p:cNvSpPr>
              <a:spLocks noChangeArrowheads="1"/>
            </p:cNvSpPr>
            <p:nvPr/>
          </p:nvSpPr>
          <p:spPr bwMode="auto">
            <a:xfrm>
              <a:off x="2544" y="864"/>
              <a:ext cx="720"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82" name="Text Box 72"/>
            <p:cNvSpPr txBox="1">
              <a:spLocks noChangeArrowheads="1"/>
            </p:cNvSpPr>
            <p:nvPr/>
          </p:nvSpPr>
          <p:spPr bwMode="auto">
            <a:xfrm>
              <a:off x="2544" y="864"/>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latin typeface="Arial" panose="020B0604020202020204" pitchFamily="34" charset="0"/>
              </a:endParaRPr>
            </a:p>
          </p:txBody>
        </p:sp>
        <p:sp>
          <p:nvSpPr>
            <p:cNvPr id="36983" name="Oval 73"/>
            <p:cNvSpPr>
              <a:spLocks noChangeArrowheads="1"/>
            </p:cNvSpPr>
            <p:nvPr/>
          </p:nvSpPr>
          <p:spPr bwMode="auto">
            <a:xfrm>
              <a:off x="2880" y="1248"/>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84" name="Text Box 74"/>
            <p:cNvSpPr txBox="1">
              <a:spLocks noChangeArrowheads="1"/>
            </p:cNvSpPr>
            <p:nvPr/>
          </p:nvSpPr>
          <p:spPr bwMode="auto">
            <a:xfrm>
              <a:off x="2832" y="1117"/>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A</a:t>
              </a:r>
            </a:p>
          </p:txBody>
        </p:sp>
        <p:sp>
          <p:nvSpPr>
            <p:cNvPr id="36985" name="Text Box 88"/>
            <p:cNvSpPr txBox="1">
              <a:spLocks noChangeArrowheads="1"/>
            </p:cNvSpPr>
            <p:nvPr/>
          </p:nvSpPr>
          <p:spPr bwMode="auto">
            <a:xfrm>
              <a:off x="2688" y="1200"/>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12</a:t>
              </a:r>
            </a:p>
          </p:txBody>
        </p:sp>
      </p:grpSp>
      <p:grpSp>
        <p:nvGrpSpPr>
          <p:cNvPr id="36870" name="Group 204"/>
          <p:cNvGrpSpPr>
            <a:grpSpLocks/>
          </p:cNvGrpSpPr>
          <p:nvPr/>
        </p:nvGrpSpPr>
        <p:grpSpPr bwMode="auto">
          <a:xfrm>
            <a:off x="5294313" y="1990725"/>
            <a:ext cx="1143000" cy="1828800"/>
            <a:chOff x="3360" y="864"/>
            <a:chExt cx="720" cy="1152"/>
          </a:xfrm>
        </p:grpSpPr>
        <p:sp>
          <p:nvSpPr>
            <p:cNvPr id="36972" name="Rectangle 64"/>
            <p:cNvSpPr>
              <a:spLocks noChangeArrowheads="1"/>
            </p:cNvSpPr>
            <p:nvPr/>
          </p:nvSpPr>
          <p:spPr bwMode="auto">
            <a:xfrm>
              <a:off x="3360" y="864"/>
              <a:ext cx="720"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73" name="Text Box 76"/>
            <p:cNvSpPr txBox="1">
              <a:spLocks noChangeArrowheads="1"/>
            </p:cNvSpPr>
            <p:nvPr/>
          </p:nvSpPr>
          <p:spPr bwMode="auto">
            <a:xfrm>
              <a:off x="3360" y="864"/>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latin typeface="Arial" panose="020B0604020202020204" pitchFamily="34" charset="0"/>
              </a:endParaRPr>
            </a:p>
          </p:txBody>
        </p:sp>
        <p:sp>
          <p:nvSpPr>
            <p:cNvPr id="36974" name="Line 82"/>
            <p:cNvSpPr>
              <a:spLocks noChangeShapeType="1"/>
            </p:cNvSpPr>
            <p:nvPr/>
          </p:nvSpPr>
          <p:spPr bwMode="auto">
            <a:xfrm flipH="1">
              <a:off x="3600" y="1296"/>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5" name="Oval 83"/>
            <p:cNvSpPr>
              <a:spLocks noChangeArrowheads="1"/>
            </p:cNvSpPr>
            <p:nvPr/>
          </p:nvSpPr>
          <p:spPr bwMode="auto">
            <a:xfrm>
              <a:off x="3744" y="1248"/>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76" name="Oval 84"/>
            <p:cNvSpPr>
              <a:spLocks noChangeArrowheads="1"/>
            </p:cNvSpPr>
            <p:nvPr/>
          </p:nvSpPr>
          <p:spPr bwMode="auto">
            <a:xfrm>
              <a:off x="3552" y="1728"/>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77" name="Text Box 85"/>
            <p:cNvSpPr txBox="1">
              <a:spLocks noChangeArrowheads="1"/>
            </p:cNvSpPr>
            <p:nvPr/>
          </p:nvSpPr>
          <p:spPr bwMode="auto">
            <a:xfrm>
              <a:off x="3696" y="1117"/>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A</a:t>
              </a:r>
            </a:p>
          </p:txBody>
        </p:sp>
        <p:sp>
          <p:nvSpPr>
            <p:cNvPr id="36978" name="Text Box 86"/>
            <p:cNvSpPr txBox="1">
              <a:spLocks noChangeArrowheads="1"/>
            </p:cNvSpPr>
            <p:nvPr/>
          </p:nvSpPr>
          <p:spPr bwMode="auto">
            <a:xfrm>
              <a:off x="3504" y="1597"/>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B</a:t>
              </a:r>
            </a:p>
          </p:txBody>
        </p:sp>
        <p:sp>
          <p:nvSpPr>
            <p:cNvPr id="36979" name="Text Box 89"/>
            <p:cNvSpPr txBox="1">
              <a:spLocks noChangeArrowheads="1"/>
            </p:cNvSpPr>
            <p:nvPr/>
          </p:nvSpPr>
          <p:spPr bwMode="auto">
            <a:xfrm>
              <a:off x="3552" y="1213"/>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12</a:t>
              </a:r>
            </a:p>
          </p:txBody>
        </p:sp>
        <p:sp>
          <p:nvSpPr>
            <p:cNvPr id="36980" name="Text Box 90"/>
            <p:cNvSpPr txBox="1">
              <a:spLocks noChangeArrowheads="1"/>
            </p:cNvSpPr>
            <p:nvPr/>
          </p:nvSpPr>
          <p:spPr bwMode="auto">
            <a:xfrm>
              <a:off x="3360" y="1680"/>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15</a:t>
              </a:r>
            </a:p>
          </p:txBody>
        </p:sp>
      </p:grpSp>
      <p:sp>
        <p:nvSpPr>
          <p:cNvPr id="36871" name="Line 92"/>
          <p:cNvSpPr>
            <a:spLocks noChangeShapeType="1"/>
          </p:cNvSpPr>
          <p:nvPr/>
        </p:nvSpPr>
        <p:spPr bwMode="auto">
          <a:xfrm>
            <a:off x="5065713" y="290512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2" name="Line 108"/>
          <p:cNvSpPr>
            <a:spLocks noChangeShapeType="1"/>
          </p:cNvSpPr>
          <p:nvPr/>
        </p:nvSpPr>
        <p:spPr bwMode="auto">
          <a:xfrm>
            <a:off x="6361113" y="290512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6873" name="Group 205"/>
          <p:cNvGrpSpPr>
            <a:grpSpLocks/>
          </p:cNvGrpSpPr>
          <p:nvPr/>
        </p:nvGrpSpPr>
        <p:grpSpPr bwMode="auto">
          <a:xfrm>
            <a:off x="6589713" y="1990725"/>
            <a:ext cx="1143000" cy="1828800"/>
            <a:chOff x="4176" y="864"/>
            <a:chExt cx="720" cy="1152"/>
          </a:xfrm>
        </p:grpSpPr>
        <p:sp>
          <p:nvSpPr>
            <p:cNvPr id="36959" name="Rectangle 65"/>
            <p:cNvSpPr>
              <a:spLocks noChangeArrowheads="1"/>
            </p:cNvSpPr>
            <p:nvPr/>
          </p:nvSpPr>
          <p:spPr bwMode="auto">
            <a:xfrm>
              <a:off x="4176" y="864"/>
              <a:ext cx="720"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60" name="Text Box 78"/>
            <p:cNvSpPr txBox="1">
              <a:spLocks noChangeArrowheads="1"/>
            </p:cNvSpPr>
            <p:nvPr/>
          </p:nvSpPr>
          <p:spPr bwMode="auto">
            <a:xfrm>
              <a:off x="4176" y="864"/>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latin typeface="Arial" panose="020B0604020202020204" pitchFamily="34" charset="0"/>
              </a:endParaRPr>
            </a:p>
          </p:txBody>
        </p:sp>
        <p:sp>
          <p:nvSpPr>
            <p:cNvPr id="36961" name="Line 94"/>
            <p:cNvSpPr>
              <a:spLocks noChangeShapeType="1"/>
            </p:cNvSpPr>
            <p:nvPr/>
          </p:nvSpPr>
          <p:spPr bwMode="auto">
            <a:xfrm flipH="1">
              <a:off x="4320" y="1331"/>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2" name="Line 95"/>
            <p:cNvSpPr>
              <a:spLocks noChangeShapeType="1"/>
            </p:cNvSpPr>
            <p:nvPr/>
          </p:nvSpPr>
          <p:spPr bwMode="auto">
            <a:xfrm>
              <a:off x="4512" y="1331"/>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3" name="Oval 96"/>
            <p:cNvSpPr>
              <a:spLocks noChangeArrowheads="1"/>
            </p:cNvSpPr>
            <p:nvPr/>
          </p:nvSpPr>
          <p:spPr bwMode="auto">
            <a:xfrm>
              <a:off x="4464" y="1283"/>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64" name="Oval 97"/>
            <p:cNvSpPr>
              <a:spLocks noChangeArrowheads="1"/>
            </p:cNvSpPr>
            <p:nvPr/>
          </p:nvSpPr>
          <p:spPr bwMode="auto">
            <a:xfrm>
              <a:off x="4656" y="1763"/>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65" name="Oval 98"/>
            <p:cNvSpPr>
              <a:spLocks noChangeArrowheads="1"/>
            </p:cNvSpPr>
            <p:nvPr/>
          </p:nvSpPr>
          <p:spPr bwMode="auto">
            <a:xfrm>
              <a:off x="4272" y="1763"/>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66" name="Text Box 99"/>
            <p:cNvSpPr txBox="1">
              <a:spLocks noChangeArrowheads="1"/>
            </p:cNvSpPr>
            <p:nvPr/>
          </p:nvSpPr>
          <p:spPr bwMode="auto">
            <a:xfrm>
              <a:off x="4416" y="1152"/>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A</a:t>
              </a:r>
            </a:p>
          </p:txBody>
        </p:sp>
        <p:sp>
          <p:nvSpPr>
            <p:cNvPr id="36967" name="Text Box 100"/>
            <p:cNvSpPr txBox="1">
              <a:spLocks noChangeArrowheads="1"/>
            </p:cNvSpPr>
            <p:nvPr/>
          </p:nvSpPr>
          <p:spPr bwMode="auto">
            <a:xfrm>
              <a:off x="4224" y="1632"/>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B</a:t>
              </a:r>
            </a:p>
          </p:txBody>
        </p:sp>
        <p:sp>
          <p:nvSpPr>
            <p:cNvPr id="36968" name="Text Box 101"/>
            <p:cNvSpPr txBox="1">
              <a:spLocks noChangeArrowheads="1"/>
            </p:cNvSpPr>
            <p:nvPr/>
          </p:nvSpPr>
          <p:spPr bwMode="auto">
            <a:xfrm>
              <a:off x="4608" y="1632"/>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G</a:t>
              </a:r>
            </a:p>
          </p:txBody>
        </p:sp>
        <p:sp>
          <p:nvSpPr>
            <p:cNvPr id="36969" name="Text Box 105"/>
            <p:cNvSpPr txBox="1">
              <a:spLocks noChangeArrowheads="1"/>
            </p:cNvSpPr>
            <p:nvPr/>
          </p:nvSpPr>
          <p:spPr bwMode="auto">
            <a:xfrm>
              <a:off x="4320" y="1248"/>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13</a:t>
              </a:r>
            </a:p>
          </p:txBody>
        </p:sp>
        <p:sp>
          <p:nvSpPr>
            <p:cNvPr id="36970" name="Text Box 106"/>
            <p:cNvSpPr txBox="1">
              <a:spLocks noChangeArrowheads="1"/>
            </p:cNvSpPr>
            <p:nvPr/>
          </p:nvSpPr>
          <p:spPr bwMode="auto">
            <a:xfrm>
              <a:off x="4224" y="1824"/>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15</a:t>
              </a:r>
            </a:p>
          </p:txBody>
        </p:sp>
        <p:sp>
          <p:nvSpPr>
            <p:cNvPr id="36971" name="Text Box 123"/>
            <p:cNvSpPr txBox="1">
              <a:spLocks noChangeArrowheads="1"/>
            </p:cNvSpPr>
            <p:nvPr/>
          </p:nvSpPr>
          <p:spPr bwMode="auto">
            <a:xfrm>
              <a:off x="4608" y="1824"/>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13</a:t>
              </a:r>
            </a:p>
          </p:txBody>
        </p:sp>
      </p:grpSp>
      <p:sp>
        <p:nvSpPr>
          <p:cNvPr id="36874" name="Line 134"/>
          <p:cNvSpPr>
            <a:spLocks noChangeShapeType="1"/>
          </p:cNvSpPr>
          <p:nvPr/>
        </p:nvSpPr>
        <p:spPr bwMode="auto">
          <a:xfrm>
            <a:off x="7656513" y="2905125"/>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5" name="Line 135"/>
          <p:cNvSpPr>
            <a:spLocks noChangeShapeType="1"/>
          </p:cNvSpPr>
          <p:nvPr/>
        </p:nvSpPr>
        <p:spPr bwMode="auto">
          <a:xfrm>
            <a:off x="5065713" y="4865688"/>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6876" name="Group 206"/>
          <p:cNvGrpSpPr>
            <a:grpSpLocks/>
          </p:cNvGrpSpPr>
          <p:nvPr/>
        </p:nvGrpSpPr>
        <p:grpSpPr bwMode="auto">
          <a:xfrm>
            <a:off x="7885113" y="1990725"/>
            <a:ext cx="1143000" cy="1860550"/>
            <a:chOff x="4992" y="864"/>
            <a:chExt cx="720" cy="1172"/>
          </a:xfrm>
        </p:grpSpPr>
        <p:sp>
          <p:nvSpPr>
            <p:cNvPr id="36944" name="Rectangle 66"/>
            <p:cNvSpPr>
              <a:spLocks noChangeArrowheads="1"/>
            </p:cNvSpPr>
            <p:nvPr/>
          </p:nvSpPr>
          <p:spPr bwMode="auto">
            <a:xfrm>
              <a:off x="4992" y="864"/>
              <a:ext cx="720"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45" name="Text Box 77"/>
            <p:cNvSpPr txBox="1">
              <a:spLocks noChangeArrowheads="1"/>
            </p:cNvSpPr>
            <p:nvPr/>
          </p:nvSpPr>
          <p:spPr bwMode="auto">
            <a:xfrm>
              <a:off x="4992" y="864"/>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latin typeface="Arial" panose="020B0604020202020204" pitchFamily="34" charset="0"/>
              </a:endParaRPr>
            </a:p>
          </p:txBody>
        </p:sp>
        <p:sp>
          <p:nvSpPr>
            <p:cNvPr id="36946" name="Line 124"/>
            <p:cNvSpPr>
              <a:spLocks noChangeShapeType="1"/>
            </p:cNvSpPr>
            <p:nvPr/>
          </p:nvSpPr>
          <p:spPr bwMode="auto">
            <a:xfrm flipH="1">
              <a:off x="5280" y="1475"/>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7" name="Oval 126"/>
            <p:cNvSpPr>
              <a:spLocks noChangeArrowheads="1"/>
            </p:cNvSpPr>
            <p:nvPr/>
          </p:nvSpPr>
          <p:spPr bwMode="auto">
            <a:xfrm>
              <a:off x="5232" y="1907"/>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48" name="Text Box 127"/>
            <p:cNvSpPr txBox="1">
              <a:spLocks noChangeArrowheads="1"/>
            </p:cNvSpPr>
            <p:nvPr/>
          </p:nvSpPr>
          <p:spPr bwMode="auto">
            <a:xfrm>
              <a:off x="5184" y="1776"/>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H</a:t>
              </a:r>
            </a:p>
          </p:txBody>
        </p:sp>
        <p:sp>
          <p:nvSpPr>
            <p:cNvPr id="36949" name="Text Box 128"/>
            <p:cNvSpPr txBox="1">
              <a:spLocks noChangeArrowheads="1"/>
            </p:cNvSpPr>
            <p:nvPr/>
          </p:nvSpPr>
          <p:spPr bwMode="auto">
            <a:xfrm>
              <a:off x="5232" y="1392"/>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13</a:t>
              </a:r>
            </a:p>
          </p:txBody>
        </p:sp>
        <p:sp>
          <p:nvSpPr>
            <p:cNvPr id="36950" name="Text Box 129"/>
            <p:cNvSpPr txBox="1">
              <a:spLocks noChangeArrowheads="1"/>
            </p:cNvSpPr>
            <p:nvPr/>
          </p:nvSpPr>
          <p:spPr bwMode="auto">
            <a:xfrm>
              <a:off x="5040" y="1824"/>
              <a:ext cx="2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sym typeface="Symbol" panose="05050102010706020507" pitchFamily="18" charset="2"/>
                </a:rPr>
                <a:t></a:t>
              </a:r>
              <a:endParaRPr lang="en-US" altLang="en-US" sz="1600">
                <a:latin typeface="Arial" panose="020B0604020202020204" pitchFamily="34" charset="0"/>
              </a:endParaRPr>
            </a:p>
          </p:txBody>
        </p:sp>
        <p:sp>
          <p:nvSpPr>
            <p:cNvPr id="36951" name="Line 130"/>
            <p:cNvSpPr>
              <a:spLocks noChangeShapeType="1"/>
            </p:cNvSpPr>
            <p:nvPr/>
          </p:nvSpPr>
          <p:spPr bwMode="auto">
            <a:xfrm>
              <a:off x="5280" y="1008"/>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2" name="Oval 131"/>
            <p:cNvSpPr>
              <a:spLocks noChangeArrowheads="1"/>
            </p:cNvSpPr>
            <p:nvPr/>
          </p:nvSpPr>
          <p:spPr bwMode="auto">
            <a:xfrm>
              <a:off x="5232" y="960"/>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53" name="Oval 125"/>
            <p:cNvSpPr>
              <a:spLocks noChangeArrowheads="1"/>
            </p:cNvSpPr>
            <p:nvPr/>
          </p:nvSpPr>
          <p:spPr bwMode="auto">
            <a:xfrm>
              <a:off x="5424" y="1427"/>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54" name="Text Box 132"/>
            <p:cNvSpPr txBox="1">
              <a:spLocks noChangeArrowheads="1"/>
            </p:cNvSpPr>
            <p:nvPr/>
          </p:nvSpPr>
          <p:spPr bwMode="auto">
            <a:xfrm>
              <a:off x="5232" y="864"/>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A</a:t>
              </a:r>
            </a:p>
          </p:txBody>
        </p:sp>
        <p:sp>
          <p:nvSpPr>
            <p:cNvPr id="36955" name="Text Box 133"/>
            <p:cNvSpPr txBox="1">
              <a:spLocks noChangeArrowheads="1"/>
            </p:cNvSpPr>
            <p:nvPr/>
          </p:nvSpPr>
          <p:spPr bwMode="auto">
            <a:xfrm>
              <a:off x="5424" y="1296"/>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G</a:t>
              </a:r>
            </a:p>
          </p:txBody>
        </p:sp>
        <p:sp>
          <p:nvSpPr>
            <p:cNvPr id="36956" name="Text Box 136"/>
            <p:cNvSpPr txBox="1">
              <a:spLocks noChangeArrowheads="1"/>
            </p:cNvSpPr>
            <p:nvPr/>
          </p:nvSpPr>
          <p:spPr bwMode="auto">
            <a:xfrm>
              <a:off x="5040" y="1776"/>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18</a:t>
              </a:r>
            </a:p>
          </p:txBody>
        </p:sp>
        <p:sp>
          <p:nvSpPr>
            <p:cNvPr id="36957" name="Line 137"/>
            <p:cNvSpPr>
              <a:spLocks noChangeShapeType="1"/>
            </p:cNvSpPr>
            <p:nvPr/>
          </p:nvSpPr>
          <p:spPr bwMode="auto">
            <a:xfrm flipH="1">
              <a:off x="5088" y="1824"/>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58" name="Text Box 138"/>
            <p:cNvSpPr txBox="1">
              <a:spLocks noChangeArrowheads="1"/>
            </p:cNvSpPr>
            <p:nvPr/>
          </p:nvSpPr>
          <p:spPr bwMode="auto">
            <a:xfrm>
              <a:off x="5280" y="960"/>
              <a:ext cx="34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13(15)</a:t>
              </a:r>
            </a:p>
          </p:txBody>
        </p:sp>
      </p:grpSp>
      <p:grpSp>
        <p:nvGrpSpPr>
          <p:cNvPr id="36877" name="Group 207"/>
          <p:cNvGrpSpPr>
            <a:grpSpLocks/>
          </p:cNvGrpSpPr>
          <p:nvPr/>
        </p:nvGrpSpPr>
        <p:grpSpPr bwMode="auto">
          <a:xfrm>
            <a:off x="3998913" y="4027488"/>
            <a:ext cx="1143000" cy="1828800"/>
            <a:chOff x="2544" y="2112"/>
            <a:chExt cx="720" cy="1152"/>
          </a:xfrm>
        </p:grpSpPr>
        <p:sp>
          <p:nvSpPr>
            <p:cNvPr id="36931" name="Rectangle 68"/>
            <p:cNvSpPr>
              <a:spLocks noChangeArrowheads="1"/>
            </p:cNvSpPr>
            <p:nvPr/>
          </p:nvSpPr>
          <p:spPr bwMode="auto">
            <a:xfrm>
              <a:off x="2544" y="2112"/>
              <a:ext cx="720"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32" name="Text Box 75"/>
            <p:cNvSpPr txBox="1">
              <a:spLocks noChangeArrowheads="1"/>
            </p:cNvSpPr>
            <p:nvPr/>
          </p:nvSpPr>
          <p:spPr bwMode="auto">
            <a:xfrm>
              <a:off x="3072" y="211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latin typeface="Arial" panose="020B0604020202020204" pitchFamily="34" charset="0"/>
              </a:endParaRPr>
            </a:p>
          </p:txBody>
        </p:sp>
        <p:sp>
          <p:nvSpPr>
            <p:cNvPr id="36933" name="Line 139"/>
            <p:cNvSpPr>
              <a:spLocks noChangeShapeType="1"/>
            </p:cNvSpPr>
            <p:nvPr/>
          </p:nvSpPr>
          <p:spPr bwMode="auto">
            <a:xfrm>
              <a:off x="2688" y="2208"/>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4" name="Oval 140"/>
            <p:cNvSpPr>
              <a:spLocks noChangeArrowheads="1"/>
            </p:cNvSpPr>
            <p:nvPr/>
          </p:nvSpPr>
          <p:spPr bwMode="auto">
            <a:xfrm>
              <a:off x="2640" y="2160"/>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35" name="Text Box 142"/>
            <p:cNvSpPr txBox="1">
              <a:spLocks noChangeArrowheads="1"/>
            </p:cNvSpPr>
            <p:nvPr/>
          </p:nvSpPr>
          <p:spPr bwMode="auto">
            <a:xfrm>
              <a:off x="2688" y="2112"/>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A</a:t>
              </a:r>
            </a:p>
          </p:txBody>
        </p:sp>
        <p:sp>
          <p:nvSpPr>
            <p:cNvPr id="36936" name="Text Box 143"/>
            <p:cNvSpPr txBox="1">
              <a:spLocks noChangeArrowheads="1"/>
            </p:cNvSpPr>
            <p:nvPr/>
          </p:nvSpPr>
          <p:spPr bwMode="auto">
            <a:xfrm>
              <a:off x="2880" y="2544"/>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G</a:t>
              </a:r>
            </a:p>
          </p:txBody>
        </p:sp>
        <p:sp>
          <p:nvSpPr>
            <p:cNvPr id="36937" name="Text Box 145"/>
            <p:cNvSpPr txBox="1">
              <a:spLocks noChangeArrowheads="1"/>
            </p:cNvSpPr>
            <p:nvPr/>
          </p:nvSpPr>
          <p:spPr bwMode="auto">
            <a:xfrm>
              <a:off x="2544" y="2640"/>
              <a:ext cx="31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24(</a:t>
              </a:r>
              <a:r>
                <a:rPr lang="en-US" altLang="en-US" sz="1000">
                  <a:latin typeface="Arial" panose="020B0604020202020204" pitchFamily="34" charset="0"/>
                  <a:sym typeface="Symbol" panose="05050102010706020507" pitchFamily="18" charset="2"/>
                </a:rPr>
                <a:t>)</a:t>
              </a:r>
              <a:endParaRPr lang="en-US" altLang="en-US" sz="1000">
                <a:latin typeface="Arial" panose="020B0604020202020204" pitchFamily="34" charset="0"/>
              </a:endParaRPr>
            </a:p>
          </p:txBody>
        </p:sp>
        <p:sp>
          <p:nvSpPr>
            <p:cNvPr id="36938" name="Line 149"/>
            <p:cNvSpPr>
              <a:spLocks noChangeShapeType="1"/>
            </p:cNvSpPr>
            <p:nvPr/>
          </p:nvSpPr>
          <p:spPr bwMode="auto">
            <a:xfrm>
              <a:off x="2880" y="2688"/>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9" name="Oval 150"/>
            <p:cNvSpPr>
              <a:spLocks noChangeArrowheads="1"/>
            </p:cNvSpPr>
            <p:nvPr/>
          </p:nvSpPr>
          <p:spPr bwMode="auto">
            <a:xfrm>
              <a:off x="3024" y="3120"/>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40" name="Oval 141"/>
            <p:cNvSpPr>
              <a:spLocks noChangeArrowheads="1"/>
            </p:cNvSpPr>
            <p:nvPr/>
          </p:nvSpPr>
          <p:spPr bwMode="auto">
            <a:xfrm>
              <a:off x="2832" y="2640"/>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41" name="Text Box 151"/>
            <p:cNvSpPr txBox="1">
              <a:spLocks noChangeArrowheads="1"/>
            </p:cNvSpPr>
            <p:nvPr/>
          </p:nvSpPr>
          <p:spPr bwMode="auto">
            <a:xfrm>
              <a:off x="3072" y="2976"/>
              <a:ext cx="1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I</a:t>
              </a:r>
            </a:p>
          </p:txBody>
        </p:sp>
        <p:sp>
          <p:nvSpPr>
            <p:cNvPr id="36942" name="Text Box 152"/>
            <p:cNvSpPr txBox="1">
              <a:spLocks noChangeArrowheads="1"/>
            </p:cNvSpPr>
            <p:nvPr/>
          </p:nvSpPr>
          <p:spPr bwMode="auto">
            <a:xfrm>
              <a:off x="2688" y="2208"/>
              <a:ext cx="34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15(15)</a:t>
              </a:r>
            </a:p>
          </p:txBody>
        </p:sp>
        <p:sp>
          <p:nvSpPr>
            <p:cNvPr id="36943" name="Text Box 153"/>
            <p:cNvSpPr txBox="1">
              <a:spLocks noChangeArrowheads="1"/>
            </p:cNvSpPr>
            <p:nvPr/>
          </p:nvSpPr>
          <p:spPr bwMode="auto">
            <a:xfrm>
              <a:off x="2832" y="3072"/>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24</a:t>
              </a:r>
            </a:p>
          </p:txBody>
        </p:sp>
      </p:grpSp>
      <p:grpSp>
        <p:nvGrpSpPr>
          <p:cNvPr id="36878" name="Group 208"/>
          <p:cNvGrpSpPr>
            <a:grpSpLocks/>
          </p:cNvGrpSpPr>
          <p:nvPr/>
        </p:nvGrpSpPr>
        <p:grpSpPr bwMode="auto">
          <a:xfrm>
            <a:off x="5294313" y="4027488"/>
            <a:ext cx="1143000" cy="1828800"/>
            <a:chOff x="3360" y="2112"/>
            <a:chExt cx="720" cy="1152"/>
          </a:xfrm>
        </p:grpSpPr>
        <p:sp>
          <p:nvSpPr>
            <p:cNvPr id="36918" name="Rectangle 69"/>
            <p:cNvSpPr>
              <a:spLocks noChangeArrowheads="1"/>
            </p:cNvSpPr>
            <p:nvPr/>
          </p:nvSpPr>
          <p:spPr bwMode="auto">
            <a:xfrm>
              <a:off x="3360" y="2112"/>
              <a:ext cx="720"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19" name="Text Box 79"/>
            <p:cNvSpPr txBox="1">
              <a:spLocks noChangeArrowheads="1"/>
            </p:cNvSpPr>
            <p:nvPr/>
          </p:nvSpPr>
          <p:spPr bwMode="auto">
            <a:xfrm>
              <a:off x="3360" y="211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latin typeface="Arial" panose="020B0604020202020204" pitchFamily="34" charset="0"/>
              </a:endParaRPr>
            </a:p>
          </p:txBody>
        </p:sp>
        <p:sp>
          <p:nvSpPr>
            <p:cNvPr id="36920" name="Line 154"/>
            <p:cNvSpPr>
              <a:spLocks noChangeShapeType="1"/>
            </p:cNvSpPr>
            <p:nvPr/>
          </p:nvSpPr>
          <p:spPr bwMode="auto">
            <a:xfrm flipH="1">
              <a:off x="3552" y="2531"/>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1" name="Line 155"/>
            <p:cNvSpPr>
              <a:spLocks noChangeShapeType="1"/>
            </p:cNvSpPr>
            <p:nvPr/>
          </p:nvSpPr>
          <p:spPr bwMode="auto">
            <a:xfrm>
              <a:off x="3744" y="2531"/>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2" name="Oval 156"/>
            <p:cNvSpPr>
              <a:spLocks noChangeArrowheads="1"/>
            </p:cNvSpPr>
            <p:nvPr/>
          </p:nvSpPr>
          <p:spPr bwMode="auto">
            <a:xfrm>
              <a:off x="3696" y="2483"/>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23" name="Oval 157"/>
            <p:cNvSpPr>
              <a:spLocks noChangeArrowheads="1"/>
            </p:cNvSpPr>
            <p:nvPr/>
          </p:nvSpPr>
          <p:spPr bwMode="auto">
            <a:xfrm>
              <a:off x="3888" y="2963"/>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24" name="Oval 158"/>
            <p:cNvSpPr>
              <a:spLocks noChangeArrowheads="1"/>
            </p:cNvSpPr>
            <p:nvPr/>
          </p:nvSpPr>
          <p:spPr bwMode="auto">
            <a:xfrm>
              <a:off x="3504" y="2963"/>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25" name="Text Box 159"/>
            <p:cNvSpPr txBox="1">
              <a:spLocks noChangeArrowheads="1"/>
            </p:cNvSpPr>
            <p:nvPr/>
          </p:nvSpPr>
          <p:spPr bwMode="auto">
            <a:xfrm>
              <a:off x="3648" y="2352"/>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A</a:t>
              </a:r>
            </a:p>
          </p:txBody>
        </p:sp>
        <p:sp>
          <p:nvSpPr>
            <p:cNvPr id="36926" name="Text Box 160"/>
            <p:cNvSpPr txBox="1">
              <a:spLocks noChangeArrowheads="1"/>
            </p:cNvSpPr>
            <p:nvPr/>
          </p:nvSpPr>
          <p:spPr bwMode="auto">
            <a:xfrm>
              <a:off x="3456" y="2832"/>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B</a:t>
              </a:r>
            </a:p>
          </p:txBody>
        </p:sp>
        <p:sp>
          <p:nvSpPr>
            <p:cNvPr id="36927" name="Text Box 161"/>
            <p:cNvSpPr txBox="1">
              <a:spLocks noChangeArrowheads="1"/>
            </p:cNvSpPr>
            <p:nvPr/>
          </p:nvSpPr>
          <p:spPr bwMode="auto">
            <a:xfrm>
              <a:off x="3840" y="2832"/>
              <a:ext cx="1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G</a:t>
              </a:r>
            </a:p>
          </p:txBody>
        </p:sp>
        <p:sp>
          <p:nvSpPr>
            <p:cNvPr id="36928" name="Text Box 162"/>
            <p:cNvSpPr txBox="1">
              <a:spLocks noChangeArrowheads="1"/>
            </p:cNvSpPr>
            <p:nvPr/>
          </p:nvSpPr>
          <p:spPr bwMode="auto">
            <a:xfrm>
              <a:off x="3504" y="2448"/>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15</a:t>
              </a:r>
            </a:p>
          </p:txBody>
        </p:sp>
        <p:sp>
          <p:nvSpPr>
            <p:cNvPr id="36929" name="Text Box 163"/>
            <p:cNvSpPr txBox="1">
              <a:spLocks noChangeArrowheads="1"/>
            </p:cNvSpPr>
            <p:nvPr/>
          </p:nvSpPr>
          <p:spPr bwMode="auto">
            <a:xfrm>
              <a:off x="3456" y="3024"/>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15</a:t>
              </a:r>
            </a:p>
          </p:txBody>
        </p:sp>
        <p:sp>
          <p:nvSpPr>
            <p:cNvPr id="36930" name="Text Box 164"/>
            <p:cNvSpPr txBox="1">
              <a:spLocks noChangeArrowheads="1"/>
            </p:cNvSpPr>
            <p:nvPr/>
          </p:nvSpPr>
          <p:spPr bwMode="auto">
            <a:xfrm>
              <a:off x="3840" y="3024"/>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24</a:t>
              </a:r>
            </a:p>
          </p:txBody>
        </p:sp>
      </p:grpSp>
      <p:sp>
        <p:nvSpPr>
          <p:cNvPr id="36879" name="Line 165"/>
          <p:cNvSpPr>
            <a:spLocks noChangeShapeType="1"/>
          </p:cNvSpPr>
          <p:nvPr/>
        </p:nvSpPr>
        <p:spPr bwMode="auto">
          <a:xfrm>
            <a:off x="6361113" y="4865688"/>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0" name="Text Box 182"/>
          <p:cNvSpPr txBox="1">
            <a:spLocks noChangeArrowheads="1"/>
          </p:cNvSpPr>
          <p:nvPr/>
        </p:nvSpPr>
        <p:spPr bwMode="auto">
          <a:xfrm>
            <a:off x="7046913" y="5551488"/>
            <a:ext cx="328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sym typeface="Symbol" panose="05050102010706020507" pitchFamily="18" charset="2"/>
              </a:rPr>
              <a:t></a:t>
            </a:r>
            <a:endParaRPr lang="en-US" altLang="en-US" sz="1600">
              <a:latin typeface="Arial" panose="020B0604020202020204" pitchFamily="34" charset="0"/>
            </a:endParaRPr>
          </a:p>
        </p:txBody>
      </p:sp>
      <p:grpSp>
        <p:nvGrpSpPr>
          <p:cNvPr id="36881" name="Group 209"/>
          <p:cNvGrpSpPr>
            <a:grpSpLocks/>
          </p:cNvGrpSpPr>
          <p:nvPr/>
        </p:nvGrpSpPr>
        <p:grpSpPr bwMode="auto">
          <a:xfrm>
            <a:off x="6589713" y="4027488"/>
            <a:ext cx="1143000" cy="1828800"/>
            <a:chOff x="4176" y="2112"/>
            <a:chExt cx="720" cy="1152"/>
          </a:xfrm>
        </p:grpSpPr>
        <p:sp>
          <p:nvSpPr>
            <p:cNvPr id="36904" name="Rectangle 70"/>
            <p:cNvSpPr>
              <a:spLocks noChangeArrowheads="1"/>
            </p:cNvSpPr>
            <p:nvPr/>
          </p:nvSpPr>
          <p:spPr bwMode="auto">
            <a:xfrm>
              <a:off x="4176" y="2112"/>
              <a:ext cx="720"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05" name="Text Box 81"/>
            <p:cNvSpPr txBox="1">
              <a:spLocks noChangeArrowheads="1"/>
            </p:cNvSpPr>
            <p:nvPr/>
          </p:nvSpPr>
          <p:spPr bwMode="auto">
            <a:xfrm>
              <a:off x="4176" y="211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latin typeface="Arial" panose="020B0604020202020204" pitchFamily="34" charset="0"/>
              </a:endParaRPr>
            </a:p>
          </p:txBody>
        </p:sp>
        <p:sp>
          <p:nvSpPr>
            <p:cNvPr id="36906" name="Line 166"/>
            <p:cNvSpPr>
              <a:spLocks noChangeShapeType="1"/>
            </p:cNvSpPr>
            <p:nvPr/>
          </p:nvSpPr>
          <p:spPr bwMode="auto">
            <a:xfrm flipH="1">
              <a:off x="4608" y="2208"/>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7" name="Oval 167"/>
            <p:cNvSpPr>
              <a:spLocks noChangeArrowheads="1"/>
            </p:cNvSpPr>
            <p:nvPr/>
          </p:nvSpPr>
          <p:spPr bwMode="auto">
            <a:xfrm>
              <a:off x="4752" y="2160"/>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08" name="Line 168"/>
            <p:cNvSpPr>
              <a:spLocks noChangeShapeType="1"/>
            </p:cNvSpPr>
            <p:nvPr/>
          </p:nvSpPr>
          <p:spPr bwMode="auto">
            <a:xfrm flipH="1">
              <a:off x="4416" y="2688"/>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9" name="Oval 170"/>
            <p:cNvSpPr>
              <a:spLocks noChangeArrowheads="1"/>
            </p:cNvSpPr>
            <p:nvPr/>
          </p:nvSpPr>
          <p:spPr bwMode="auto">
            <a:xfrm>
              <a:off x="4368" y="3120"/>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10" name="Oval 172"/>
            <p:cNvSpPr>
              <a:spLocks noChangeArrowheads="1"/>
            </p:cNvSpPr>
            <p:nvPr/>
          </p:nvSpPr>
          <p:spPr bwMode="auto">
            <a:xfrm>
              <a:off x="4560" y="2640"/>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911" name="Text Box 173"/>
            <p:cNvSpPr txBox="1">
              <a:spLocks noChangeArrowheads="1"/>
            </p:cNvSpPr>
            <p:nvPr/>
          </p:nvSpPr>
          <p:spPr bwMode="auto">
            <a:xfrm>
              <a:off x="4608" y="2112"/>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A</a:t>
              </a:r>
            </a:p>
          </p:txBody>
        </p:sp>
        <p:sp>
          <p:nvSpPr>
            <p:cNvPr id="36912" name="Text Box 174"/>
            <p:cNvSpPr txBox="1">
              <a:spLocks noChangeArrowheads="1"/>
            </p:cNvSpPr>
            <p:nvPr/>
          </p:nvSpPr>
          <p:spPr bwMode="auto">
            <a:xfrm>
              <a:off x="4512" y="2509"/>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B</a:t>
              </a:r>
            </a:p>
          </p:txBody>
        </p:sp>
        <p:sp>
          <p:nvSpPr>
            <p:cNvPr id="36913" name="Text Box 175"/>
            <p:cNvSpPr txBox="1">
              <a:spLocks noChangeArrowheads="1"/>
            </p:cNvSpPr>
            <p:nvPr/>
          </p:nvSpPr>
          <p:spPr bwMode="auto">
            <a:xfrm>
              <a:off x="4272" y="3024"/>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C</a:t>
              </a:r>
            </a:p>
          </p:txBody>
        </p:sp>
        <p:sp>
          <p:nvSpPr>
            <p:cNvPr id="36914" name="Text Box 178"/>
            <p:cNvSpPr txBox="1">
              <a:spLocks noChangeArrowheads="1"/>
            </p:cNvSpPr>
            <p:nvPr/>
          </p:nvSpPr>
          <p:spPr bwMode="auto">
            <a:xfrm>
              <a:off x="4464" y="2208"/>
              <a:ext cx="34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15(24)</a:t>
              </a:r>
            </a:p>
          </p:txBody>
        </p:sp>
        <p:sp>
          <p:nvSpPr>
            <p:cNvPr id="36915" name="Text Box 179"/>
            <p:cNvSpPr txBox="1">
              <a:spLocks noChangeArrowheads="1"/>
            </p:cNvSpPr>
            <p:nvPr/>
          </p:nvSpPr>
          <p:spPr bwMode="auto">
            <a:xfrm>
              <a:off x="4368" y="2592"/>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15</a:t>
              </a:r>
            </a:p>
          </p:txBody>
        </p:sp>
        <p:sp>
          <p:nvSpPr>
            <p:cNvPr id="36916" name="Text Box 183"/>
            <p:cNvSpPr txBox="1">
              <a:spLocks noChangeArrowheads="1"/>
            </p:cNvSpPr>
            <p:nvPr/>
          </p:nvSpPr>
          <p:spPr bwMode="auto">
            <a:xfrm>
              <a:off x="4464" y="3024"/>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25</a:t>
              </a:r>
            </a:p>
          </p:txBody>
        </p:sp>
        <p:sp>
          <p:nvSpPr>
            <p:cNvPr id="36917" name="Line 184"/>
            <p:cNvSpPr>
              <a:spLocks noChangeShapeType="1"/>
            </p:cNvSpPr>
            <p:nvPr/>
          </p:nvSpPr>
          <p:spPr bwMode="auto">
            <a:xfrm flipH="1">
              <a:off x="4512" y="3072"/>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82" name="Line 185"/>
          <p:cNvSpPr>
            <a:spLocks noChangeShapeType="1"/>
          </p:cNvSpPr>
          <p:nvPr/>
        </p:nvSpPr>
        <p:spPr bwMode="auto">
          <a:xfrm>
            <a:off x="7656513" y="4865688"/>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3" name="Text Box 186"/>
          <p:cNvSpPr txBox="1">
            <a:spLocks noChangeArrowheads="1"/>
          </p:cNvSpPr>
          <p:nvPr/>
        </p:nvSpPr>
        <p:spPr bwMode="auto">
          <a:xfrm>
            <a:off x="487363" y="2043113"/>
            <a:ext cx="108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f = g+h</a:t>
            </a:r>
          </a:p>
        </p:txBody>
      </p:sp>
      <p:grpSp>
        <p:nvGrpSpPr>
          <p:cNvPr id="36884" name="Group 210"/>
          <p:cNvGrpSpPr>
            <a:grpSpLocks/>
          </p:cNvGrpSpPr>
          <p:nvPr/>
        </p:nvGrpSpPr>
        <p:grpSpPr bwMode="auto">
          <a:xfrm>
            <a:off x="7885113" y="4027488"/>
            <a:ext cx="1143000" cy="1828800"/>
            <a:chOff x="4992" y="2112"/>
            <a:chExt cx="720" cy="1152"/>
          </a:xfrm>
        </p:grpSpPr>
        <p:sp>
          <p:nvSpPr>
            <p:cNvPr id="36890" name="Rectangle 71"/>
            <p:cNvSpPr>
              <a:spLocks noChangeArrowheads="1"/>
            </p:cNvSpPr>
            <p:nvPr/>
          </p:nvSpPr>
          <p:spPr bwMode="auto">
            <a:xfrm>
              <a:off x="4992" y="2112"/>
              <a:ext cx="720"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891" name="Text Box 80"/>
            <p:cNvSpPr txBox="1">
              <a:spLocks noChangeArrowheads="1"/>
            </p:cNvSpPr>
            <p:nvPr/>
          </p:nvSpPr>
          <p:spPr bwMode="auto">
            <a:xfrm>
              <a:off x="4992" y="2112"/>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000">
                <a:latin typeface="Arial" panose="020B0604020202020204" pitchFamily="34" charset="0"/>
              </a:endParaRPr>
            </a:p>
          </p:txBody>
        </p:sp>
        <p:sp>
          <p:nvSpPr>
            <p:cNvPr id="36892" name="Line 188"/>
            <p:cNvSpPr>
              <a:spLocks noChangeShapeType="1"/>
            </p:cNvSpPr>
            <p:nvPr/>
          </p:nvSpPr>
          <p:spPr bwMode="auto">
            <a:xfrm flipH="1">
              <a:off x="5232" y="2208"/>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3" name="Line 189"/>
            <p:cNvSpPr>
              <a:spLocks noChangeShapeType="1"/>
            </p:cNvSpPr>
            <p:nvPr/>
          </p:nvSpPr>
          <p:spPr bwMode="auto">
            <a:xfrm>
              <a:off x="5232" y="2688"/>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4" name="Oval 190"/>
            <p:cNvSpPr>
              <a:spLocks noChangeArrowheads="1"/>
            </p:cNvSpPr>
            <p:nvPr/>
          </p:nvSpPr>
          <p:spPr bwMode="auto">
            <a:xfrm>
              <a:off x="5376" y="3120"/>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895" name="Oval 191"/>
            <p:cNvSpPr>
              <a:spLocks noChangeArrowheads="1"/>
            </p:cNvSpPr>
            <p:nvPr/>
          </p:nvSpPr>
          <p:spPr bwMode="auto">
            <a:xfrm>
              <a:off x="5184" y="2640"/>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896" name="Oval 192"/>
            <p:cNvSpPr>
              <a:spLocks noChangeArrowheads="1"/>
            </p:cNvSpPr>
            <p:nvPr/>
          </p:nvSpPr>
          <p:spPr bwMode="auto">
            <a:xfrm>
              <a:off x="5376" y="2160"/>
              <a:ext cx="96" cy="96"/>
            </a:xfrm>
            <a:prstGeom prst="ellipse">
              <a:avLst/>
            </a:prstGeom>
            <a:solidFill>
              <a:srgbClr val="96969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897" name="Text Box 193"/>
            <p:cNvSpPr txBox="1">
              <a:spLocks noChangeArrowheads="1"/>
            </p:cNvSpPr>
            <p:nvPr/>
          </p:nvSpPr>
          <p:spPr bwMode="auto">
            <a:xfrm>
              <a:off x="5472" y="2112"/>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A</a:t>
              </a:r>
            </a:p>
          </p:txBody>
        </p:sp>
        <p:sp>
          <p:nvSpPr>
            <p:cNvPr id="36898" name="Text Box 194"/>
            <p:cNvSpPr txBox="1">
              <a:spLocks noChangeArrowheads="1"/>
            </p:cNvSpPr>
            <p:nvPr/>
          </p:nvSpPr>
          <p:spPr bwMode="auto">
            <a:xfrm>
              <a:off x="5136" y="2509"/>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B</a:t>
              </a:r>
            </a:p>
          </p:txBody>
        </p:sp>
        <p:sp>
          <p:nvSpPr>
            <p:cNvPr id="36899" name="Text Box 195"/>
            <p:cNvSpPr txBox="1">
              <a:spLocks noChangeArrowheads="1"/>
            </p:cNvSpPr>
            <p:nvPr/>
          </p:nvSpPr>
          <p:spPr bwMode="auto">
            <a:xfrm>
              <a:off x="5376" y="2976"/>
              <a:ext cx="1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latin typeface="Arial" panose="020B0604020202020204" pitchFamily="34" charset="0"/>
                </a:rPr>
                <a:t>D</a:t>
              </a:r>
            </a:p>
          </p:txBody>
        </p:sp>
        <p:sp>
          <p:nvSpPr>
            <p:cNvPr id="36900" name="Text Box 196"/>
            <p:cNvSpPr txBox="1">
              <a:spLocks noChangeArrowheads="1"/>
            </p:cNvSpPr>
            <p:nvPr/>
          </p:nvSpPr>
          <p:spPr bwMode="auto">
            <a:xfrm>
              <a:off x="5184" y="2352"/>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8</a:t>
              </a:r>
            </a:p>
          </p:txBody>
        </p:sp>
        <p:sp>
          <p:nvSpPr>
            <p:cNvPr id="36901" name="Text Box 197"/>
            <p:cNvSpPr txBox="1">
              <a:spLocks noChangeArrowheads="1"/>
            </p:cNvSpPr>
            <p:nvPr/>
          </p:nvSpPr>
          <p:spPr bwMode="auto">
            <a:xfrm>
              <a:off x="5472" y="3072"/>
              <a:ext cx="2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20</a:t>
              </a:r>
            </a:p>
          </p:txBody>
        </p:sp>
        <p:sp>
          <p:nvSpPr>
            <p:cNvPr id="36902" name="Text Box 198"/>
            <p:cNvSpPr txBox="1">
              <a:spLocks noChangeArrowheads="1"/>
            </p:cNvSpPr>
            <p:nvPr/>
          </p:nvSpPr>
          <p:spPr bwMode="auto">
            <a:xfrm>
              <a:off x="5088" y="2208"/>
              <a:ext cx="34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20(24)</a:t>
              </a:r>
            </a:p>
          </p:txBody>
        </p:sp>
        <p:sp>
          <p:nvSpPr>
            <p:cNvPr id="36903" name="Text Box 199"/>
            <p:cNvSpPr txBox="1">
              <a:spLocks noChangeArrowheads="1"/>
            </p:cNvSpPr>
            <p:nvPr/>
          </p:nvSpPr>
          <p:spPr bwMode="auto">
            <a:xfrm>
              <a:off x="5280" y="2592"/>
              <a:ext cx="31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Arial" panose="020B0604020202020204" pitchFamily="34" charset="0"/>
                </a:rPr>
                <a:t>20(</a:t>
              </a:r>
              <a:r>
                <a:rPr lang="en-US" altLang="en-US" sz="1000">
                  <a:latin typeface="Arial" panose="020B0604020202020204" pitchFamily="34" charset="0"/>
                  <a:sym typeface="Symbol" panose="05050102010706020507" pitchFamily="18" charset="2"/>
                </a:rPr>
                <a:t>)</a:t>
              </a:r>
              <a:endParaRPr lang="en-US" altLang="en-US" sz="1000">
                <a:latin typeface="Arial" panose="020B0604020202020204" pitchFamily="34" charset="0"/>
              </a:endParaRPr>
            </a:p>
          </p:txBody>
        </p:sp>
      </p:grpSp>
      <p:sp>
        <p:nvSpPr>
          <p:cNvPr id="36885" name="Text Box 200"/>
          <p:cNvSpPr txBox="1">
            <a:spLocks noChangeArrowheads="1"/>
          </p:cNvSpPr>
          <p:nvPr/>
        </p:nvSpPr>
        <p:spPr bwMode="auto">
          <a:xfrm>
            <a:off x="3870325" y="1185863"/>
            <a:ext cx="52181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u="sng">
                <a:solidFill>
                  <a:schemeClr val="accent2"/>
                </a:solidFill>
              </a:rPr>
              <a:t>Progress of SMA*</a:t>
            </a:r>
            <a:r>
              <a:rPr lang="en-US" altLang="en-US" sz="1400" b="1">
                <a:solidFill>
                  <a:schemeClr val="accent2"/>
                </a:solidFill>
              </a:rPr>
              <a:t> </a:t>
            </a:r>
            <a:r>
              <a:rPr lang="en-US" altLang="en-US" sz="1400">
                <a:solidFill>
                  <a:schemeClr val="accent2"/>
                </a:solidFill>
              </a:rPr>
              <a:t>(</a:t>
            </a:r>
            <a:r>
              <a:rPr lang="en-US" altLang="en-US" sz="1400">
                <a:solidFill>
                  <a:srgbClr val="C00000"/>
                </a:solidFill>
              </a:rPr>
              <a:t>with enough memory to store just 3 nodes</a:t>
            </a:r>
            <a:r>
              <a:rPr lang="en-US" altLang="en-US" sz="1400">
                <a:solidFill>
                  <a:schemeClr val="accent2"/>
                </a:solidFill>
              </a:rPr>
              <a:t>).  </a:t>
            </a:r>
            <a:br>
              <a:rPr lang="en-US" altLang="en-US" sz="1400">
                <a:solidFill>
                  <a:schemeClr val="accent2"/>
                </a:solidFill>
              </a:rPr>
            </a:br>
            <a:r>
              <a:rPr lang="en-US" altLang="en-US" sz="1400">
                <a:solidFill>
                  <a:schemeClr val="accent2"/>
                </a:solidFill>
              </a:rPr>
              <a:t>Each node is labeled with its </a:t>
            </a:r>
            <a:r>
              <a:rPr lang="en-US" altLang="en-US" sz="1400" i="1">
                <a:solidFill>
                  <a:schemeClr val="accent2"/>
                </a:solidFill>
              </a:rPr>
              <a:t>current</a:t>
            </a:r>
            <a:r>
              <a:rPr lang="en-US" altLang="en-US" sz="1400">
                <a:solidFill>
                  <a:schemeClr val="accent2"/>
                </a:solidFill>
              </a:rPr>
              <a:t> </a:t>
            </a:r>
            <a:r>
              <a:rPr lang="en-US" altLang="en-US" sz="1400" i="1">
                <a:solidFill>
                  <a:schemeClr val="accent2"/>
                </a:solidFill>
              </a:rPr>
              <a:t>f</a:t>
            </a:r>
            <a:r>
              <a:rPr lang="en-US" altLang="en-US" sz="1400">
                <a:solidFill>
                  <a:schemeClr val="accent2"/>
                </a:solidFill>
              </a:rPr>
              <a:t>-cost.  </a:t>
            </a:r>
            <a:br>
              <a:rPr lang="en-US" altLang="en-US" sz="1400">
                <a:solidFill>
                  <a:schemeClr val="accent2"/>
                </a:solidFill>
              </a:rPr>
            </a:br>
            <a:r>
              <a:rPr lang="en-US" altLang="en-US" sz="1400">
                <a:solidFill>
                  <a:schemeClr val="accent2"/>
                </a:solidFill>
              </a:rPr>
              <a:t>Values in parentheses show the value of the best forgotten descendant.</a:t>
            </a:r>
          </a:p>
        </p:txBody>
      </p:sp>
      <p:sp>
        <p:nvSpPr>
          <p:cNvPr id="36886" name="Text Box 201"/>
          <p:cNvSpPr txBox="1">
            <a:spLocks noChangeArrowheads="1"/>
          </p:cNvSpPr>
          <p:nvPr/>
        </p:nvSpPr>
        <p:spPr bwMode="auto">
          <a:xfrm>
            <a:off x="457200" y="5870575"/>
            <a:ext cx="8321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008000"/>
                </a:solidFill>
              </a:rPr>
              <a:t>Optimal &amp; complete if enough memory</a:t>
            </a:r>
          </a:p>
          <a:p>
            <a:pPr eaLnBrk="1" hangingPunct="1">
              <a:spcBef>
                <a:spcPct val="0"/>
              </a:spcBef>
              <a:buFontTx/>
              <a:buNone/>
            </a:pPr>
            <a:r>
              <a:rPr lang="en-US" altLang="en-US" sz="1800">
                <a:solidFill>
                  <a:srgbClr val="008000"/>
                </a:solidFill>
              </a:rPr>
              <a:t>Can be made to signal when the best solution found might not be optimal (e.g., if J=19)</a:t>
            </a:r>
          </a:p>
        </p:txBody>
      </p:sp>
      <p:sp>
        <p:nvSpPr>
          <p:cNvPr id="36887" name="Rectangle 211"/>
          <p:cNvSpPr>
            <a:spLocks noChangeArrowheads="1"/>
          </p:cNvSpPr>
          <p:nvPr/>
        </p:nvSpPr>
        <p:spPr bwMode="auto">
          <a:xfrm>
            <a:off x="2054225" y="2081213"/>
            <a:ext cx="1214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ym typeface="Symbol" panose="05050102010706020507" pitchFamily="18" charset="2"/>
              </a:rPr>
              <a:t> = goal</a:t>
            </a:r>
          </a:p>
        </p:txBody>
      </p:sp>
      <p:sp>
        <p:nvSpPr>
          <p:cNvPr id="36888" name="Rectangle 212"/>
          <p:cNvSpPr>
            <a:spLocks noChangeArrowheads="1"/>
          </p:cNvSpPr>
          <p:nvPr/>
        </p:nvSpPr>
        <p:spPr bwMode="auto">
          <a:xfrm>
            <a:off x="1543050" y="1235075"/>
            <a:ext cx="1166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u="sng">
                <a:solidFill>
                  <a:schemeClr val="accent2"/>
                </a:solidFill>
              </a:rPr>
              <a:t>Search </a:t>
            </a:r>
            <a:r>
              <a:rPr lang="en-US" altLang="en-US" sz="1400" b="1" i="1" u="sng">
                <a:solidFill>
                  <a:schemeClr val="accent2"/>
                </a:solidFill>
              </a:rPr>
              <a:t>space</a:t>
            </a:r>
          </a:p>
        </p:txBody>
      </p:sp>
      <p:cxnSp>
        <p:nvCxnSpPr>
          <p:cNvPr id="36889" name="AutoShape 213"/>
          <p:cNvCxnSpPr>
            <a:cxnSpLocks noChangeShapeType="1"/>
            <a:stCxn id="36944" idx="2"/>
            <a:endCxn id="36931" idx="0"/>
          </p:cNvCxnSpPr>
          <p:nvPr/>
        </p:nvCxnSpPr>
        <p:spPr bwMode="auto">
          <a:xfrm rot="5400000">
            <a:off x="6409531" y="1980407"/>
            <a:ext cx="207963" cy="3886200"/>
          </a:xfrm>
          <a:prstGeom prst="curvedConnector3">
            <a:avLst>
              <a:gd name="adj1" fmla="val 4962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47625"/>
            <a:ext cx="8362950" cy="762000"/>
          </a:xfrm>
        </p:spPr>
        <p:txBody>
          <a:bodyPr/>
          <a:lstStyle/>
          <a:p>
            <a:pPr eaLnBrk="1" hangingPunct="1"/>
            <a:r>
              <a:rPr lang="en-US" altLang="en-US" sz="4000" smtClean="0"/>
              <a:t>SMA* pseudocode </a:t>
            </a:r>
            <a:r>
              <a:rPr lang="en-US" altLang="en-US" sz="2000" smtClean="0"/>
              <a:t>(from 1</a:t>
            </a:r>
            <a:r>
              <a:rPr lang="en-US" altLang="en-US" sz="2000" baseline="30000" smtClean="0"/>
              <a:t>st</a:t>
            </a:r>
            <a:r>
              <a:rPr lang="en-US" altLang="en-US" sz="2000" smtClean="0"/>
              <a:t> edition of Russell &amp; Norvig)</a:t>
            </a:r>
            <a:endParaRPr lang="en-US" altLang="en-US" sz="2800" smtClean="0"/>
          </a:p>
        </p:txBody>
      </p:sp>
      <p:sp>
        <p:nvSpPr>
          <p:cNvPr id="37891" name="Text Box 4"/>
          <p:cNvSpPr txBox="1">
            <a:spLocks noChangeArrowheads="1"/>
          </p:cNvSpPr>
          <p:nvPr/>
        </p:nvSpPr>
        <p:spPr bwMode="auto">
          <a:xfrm>
            <a:off x="762000" y="1254125"/>
            <a:ext cx="7772400" cy="528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b="1"/>
              <a:t>function</a:t>
            </a:r>
            <a:r>
              <a:rPr lang="en-US" altLang="en-US" sz="1500"/>
              <a:t> SMA*(</a:t>
            </a:r>
            <a:r>
              <a:rPr lang="en-US" altLang="en-US" sz="1500" i="1"/>
              <a:t>problem</a:t>
            </a:r>
            <a:r>
              <a:rPr lang="en-US" altLang="en-US" sz="1500"/>
              <a:t>) </a:t>
            </a:r>
            <a:r>
              <a:rPr lang="en-US" altLang="en-US" sz="1500" b="1"/>
              <a:t>returns</a:t>
            </a:r>
            <a:r>
              <a:rPr lang="en-US" altLang="en-US" sz="1500"/>
              <a:t> a solution sequence</a:t>
            </a:r>
          </a:p>
          <a:p>
            <a:pPr eaLnBrk="1" hangingPunct="1">
              <a:spcBef>
                <a:spcPct val="0"/>
              </a:spcBef>
              <a:buFontTx/>
              <a:buNone/>
            </a:pPr>
            <a:r>
              <a:rPr lang="en-US" altLang="en-US" sz="1500"/>
              <a:t>   </a:t>
            </a:r>
            <a:r>
              <a:rPr lang="en-US" altLang="en-US" sz="1500" b="1"/>
              <a:t>inputs</a:t>
            </a:r>
            <a:r>
              <a:rPr lang="en-US" altLang="en-US" sz="1500"/>
              <a:t>: </a:t>
            </a:r>
            <a:r>
              <a:rPr lang="en-US" altLang="en-US" sz="1500" i="1"/>
              <a:t>problem</a:t>
            </a:r>
            <a:r>
              <a:rPr lang="en-US" altLang="en-US" sz="1500"/>
              <a:t>, a problem</a:t>
            </a:r>
          </a:p>
          <a:p>
            <a:pPr eaLnBrk="1" hangingPunct="1">
              <a:spcBef>
                <a:spcPct val="0"/>
              </a:spcBef>
              <a:buFontTx/>
              <a:buNone/>
            </a:pPr>
            <a:r>
              <a:rPr lang="en-US" altLang="en-US" sz="1500"/>
              <a:t>   </a:t>
            </a:r>
            <a:r>
              <a:rPr lang="en-US" altLang="en-US" sz="1500" b="1"/>
              <a:t>static</a:t>
            </a:r>
            <a:r>
              <a:rPr lang="en-US" altLang="en-US" sz="1500"/>
              <a:t>: </a:t>
            </a:r>
            <a:r>
              <a:rPr lang="en-US" altLang="en-US" sz="1500" i="1"/>
              <a:t>Queue</a:t>
            </a:r>
            <a:r>
              <a:rPr lang="en-US" altLang="en-US" sz="1500"/>
              <a:t>, a queue of nodes ordered by </a:t>
            </a:r>
            <a:r>
              <a:rPr lang="en-US" altLang="en-US" sz="1500" i="1"/>
              <a:t>f</a:t>
            </a:r>
            <a:r>
              <a:rPr lang="en-US" altLang="en-US" sz="1500"/>
              <a:t>-cost</a:t>
            </a:r>
          </a:p>
          <a:p>
            <a:pPr eaLnBrk="1" hangingPunct="1">
              <a:spcBef>
                <a:spcPct val="0"/>
              </a:spcBef>
              <a:buFontTx/>
              <a:buNone/>
            </a:pPr>
            <a:endParaRPr lang="en-US" altLang="en-US" sz="1000"/>
          </a:p>
          <a:p>
            <a:pPr eaLnBrk="1" hangingPunct="1">
              <a:spcBef>
                <a:spcPct val="0"/>
              </a:spcBef>
              <a:buFontTx/>
              <a:buNone/>
            </a:pPr>
            <a:r>
              <a:rPr lang="en-US" altLang="en-US" sz="1500" b="1">
                <a:sym typeface="Wingdings" panose="05000000000000000000" pitchFamily="2" charset="2"/>
              </a:rPr>
              <a:t>   </a:t>
            </a:r>
            <a:r>
              <a:rPr lang="en-US" altLang="en-US" sz="1500" i="1">
                <a:sym typeface="Wingdings" panose="05000000000000000000" pitchFamily="2" charset="2"/>
              </a:rPr>
              <a:t>Queue</a:t>
            </a:r>
            <a:r>
              <a:rPr lang="en-US" altLang="en-US" sz="1500">
                <a:sym typeface="Wingdings" panose="05000000000000000000" pitchFamily="2" charset="2"/>
              </a:rPr>
              <a:t>  MAKE-QUEUE({MAKE-NODE(INITIAL-STATE[</a:t>
            </a:r>
            <a:r>
              <a:rPr lang="en-US" altLang="en-US" sz="1500" i="1">
                <a:sym typeface="Wingdings" panose="05000000000000000000" pitchFamily="2" charset="2"/>
              </a:rPr>
              <a:t>problem</a:t>
            </a:r>
            <a:r>
              <a:rPr lang="en-US" altLang="en-US" sz="1500">
                <a:sym typeface="Wingdings" panose="05000000000000000000" pitchFamily="2" charset="2"/>
              </a:rPr>
              <a:t>])})</a:t>
            </a:r>
          </a:p>
          <a:p>
            <a:pPr eaLnBrk="1" hangingPunct="1">
              <a:spcBef>
                <a:spcPct val="0"/>
              </a:spcBef>
              <a:buFontTx/>
              <a:buNone/>
            </a:pPr>
            <a:r>
              <a:rPr lang="en-US" altLang="en-US" sz="1500" b="1">
                <a:sym typeface="Wingdings" panose="05000000000000000000" pitchFamily="2" charset="2"/>
              </a:rPr>
              <a:t>   loop do</a:t>
            </a:r>
          </a:p>
          <a:p>
            <a:pPr eaLnBrk="1" hangingPunct="1">
              <a:spcBef>
                <a:spcPct val="0"/>
              </a:spcBef>
              <a:buFontTx/>
              <a:buNone/>
            </a:pPr>
            <a:r>
              <a:rPr lang="en-US" altLang="en-US" sz="1500">
                <a:sym typeface="Wingdings" panose="05000000000000000000" pitchFamily="2" charset="2"/>
              </a:rPr>
              <a:t>          </a:t>
            </a:r>
            <a:r>
              <a:rPr lang="en-US" altLang="en-US" sz="1500" b="1">
                <a:sym typeface="Wingdings" panose="05000000000000000000" pitchFamily="2" charset="2"/>
              </a:rPr>
              <a:t>if</a:t>
            </a:r>
            <a:r>
              <a:rPr lang="en-US" altLang="en-US" sz="1500">
                <a:sym typeface="Wingdings" panose="05000000000000000000" pitchFamily="2" charset="2"/>
              </a:rPr>
              <a:t> </a:t>
            </a:r>
            <a:r>
              <a:rPr lang="en-US" altLang="en-US" sz="1500" i="1">
                <a:sym typeface="Wingdings" panose="05000000000000000000" pitchFamily="2" charset="2"/>
              </a:rPr>
              <a:t>Queue</a:t>
            </a:r>
            <a:r>
              <a:rPr lang="en-US" altLang="en-US" sz="1500">
                <a:sym typeface="Wingdings" panose="05000000000000000000" pitchFamily="2" charset="2"/>
              </a:rPr>
              <a:t> is empty </a:t>
            </a:r>
            <a:r>
              <a:rPr lang="en-US" altLang="en-US" sz="1500" b="1">
                <a:sym typeface="Wingdings" panose="05000000000000000000" pitchFamily="2" charset="2"/>
              </a:rPr>
              <a:t>then return</a:t>
            </a:r>
            <a:r>
              <a:rPr lang="en-US" altLang="en-US" sz="1500">
                <a:sym typeface="Wingdings" panose="05000000000000000000" pitchFamily="2" charset="2"/>
              </a:rPr>
              <a:t> failure</a:t>
            </a:r>
          </a:p>
          <a:p>
            <a:pPr eaLnBrk="1" hangingPunct="1">
              <a:spcBef>
                <a:spcPct val="0"/>
              </a:spcBef>
              <a:buFontTx/>
              <a:buNone/>
            </a:pPr>
            <a:r>
              <a:rPr lang="en-US" altLang="en-US" sz="1500">
                <a:sym typeface="Wingdings" panose="05000000000000000000" pitchFamily="2" charset="2"/>
              </a:rPr>
              <a:t>          </a:t>
            </a:r>
            <a:r>
              <a:rPr lang="en-US" altLang="en-US" sz="1500" i="1">
                <a:sym typeface="Wingdings" panose="05000000000000000000" pitchFamily="2" charset="2"/>
              </a:rPr>
              <a:t>n</a:t>
            </a:r>
            <a:r>
              <a:rPr lang="en-US" altLang="en-US" sz="1500">
                <a:sym typeface="Wingdings" panose="05000000000000000000" pitchFamily="2" charset="2"/>
              </a:rPr>
              <a:t>  deepest least-f-cost node in </a:t>
            </a:r>
            <a:r>
              <a:rPr lang="en-US" altLang="en-US" sz="1500" i="1">
                <a:sym typeface="Wingdings" panose="05000000000000000000" pitchFamily="2" charset="2"/>
              </a:rPr>
              <a:t>Queue</a:t>
            </a:r>
          </a:p>
          <a:p>
            <a:pPr eaLnBrk="1" hangingPunct="1">
              <a:spcBef>
                <a:spcPct val="0"/>
              </a:spcBef>
              <a:buFontTx/>
              <a:buNone/>
            </a:pPr>
            <a:r>
              <a:rPr lang="en-US" altLang="en-US" sz="1500">
                <a:sym typeface="Wingdings" panose="05000000000000000000" pitchFamily="2" charset="2"/>
              </a:rPr>
              <a:t>          </a:t>
            </a:r>
            <a:r>
              <a:rPr lang="en-US" altLang="en-US" sz="1500" b="1">
                <a:sym typeface="Wingdings" panose="05000000000000000000" pitchFamily="2" charset="2"/>
              </a:rPr>
              <a:t>if</a:t>
            </a:r>
            <a:r>
              <a:rPr lang="en-US" altLang="en-US" sz="1500">
                <a:sym typeface="Wingdings" panose="05000000000000000000" pitchFamily="2" charset="2"/>
              </a:rPr>
              <a:t> GOAL-TEST(</a:t>
            </a:r>
            <a:r>
              <a:rPr lang="en-US" altLang="en-US" sz="1500" i="1">
                <a:sym typeface="Wingdings" panose="05000000000000000000" pitchFamily="2" charset="2"/>
              </a:rPr>
              <a:t>n</a:t>
            </a:r>
            <a:r>
              <a:rPr lang="en-US" altLang="en-US" sz="1500">
                <a:sym typeface="Wingdings" panose="05000000000000000000" pitchFamily="2" charset="2"/>
              </a:rPr>
              <a:t>) </a:t>
            </a:r>
            <a:r>
              <a:rPr lang="en-US" altLang="en-US" sz="1500" b="1">
                <a:sym typeface="Wingdings" panose="05000000000000000000" pitchFamily="2" charset="2"/>
              </a:rPr>
              <a:t>then return</a:t>
            </a:r>
            <a:r>
              <a:rPr lang="en-US" altLang="en-US" sz="1500">
                <a:sym typeface="Wingdings" panose="05000000000000000000" pitchFamily="2" charset="2"/>
              </a:rPr>
              <a:t> success</a:t>
            </a:r>
            <a:endParaRPr lang="en-US" altLang="en-US" sz="1500" i="1">
              <a:sym typeface="Wingdings" panose="05000000000000000000" pitchFamily="2" charset="2"/>
            </a:endParaRPr>
          </a:p>
          <a:p>
            <a:pPr eaLnBrk="1" hangingPunct="1">
              <a:spcBef>
                <a:spcPct val="0"/>
              </a:spcBef>
              <a:buFontTx/>
              <a:buNone/>
            </a:pPr>
            <a:r>
              <a:rPr lang="en-US" altLang="en-US" sz="1500" b="1">
                <a:sym typeface="Symbol" panose="05050102010706020507" pitchFamily="18" charset="2"/>
              </a:rPr>
              <a:t>          </a:t>
            </a:r>
            <a:r>
              <a:rPr lang="en-US" altLang="en-US" sz="1500" i="1">
                <a:sym typeface="Symbol" panose="05050102010706020507" pitchFamily="18" charset="2"/>
              </a:rPr>
              <a:t>s</a:t>
            </a:r>
            <a:r>
              <a:rPr lang="en-US" altLang="en-US" sz="1500">
                <a:sym typeface="Symbol" panose="05050102010706020507" pitchFamily="18" charset="2"/>
              </a:rPr>
              <a:t> </a:t>
            </a:r>
            <a:r>
              <a:rPr lang="en-US" altLang="en-US" sz="1500">
                <a:sym typeface="Wingdings" panose="05000000000000000000" pitchFamily="2" charset="2"/>
              </a:rPr>
              <a:t> NEXT-SUCCESSOR(</a:t>
            </a:r>
            <a:r>
              <a:rPr lang="en-US" altLang="en-US" sz="1500" i="1">
                <a:sym typeface="Wingdings" panose="05000000000000000000" pitchFamily="2" charset="2"/>
              </a:rPr>
              <a:t>n</a:t>
            </a:r>
            <a:r>
              <a:rPr lang="en-US" altLang="en-US" sz="1500">
                <a:sym typeface="Wingdings" panose="05000000000000000000" pitchFamily="2" charset="2"/>
              </a:rPr>
              <a:t>)</a:t>
            </a:r>
          </a:p>
          <a:p>
            <a:pPr eaLnBrk="1" hangingPunct="1">
              <a:spcBef>
                <a:spcPct val="0"/>
              </a:spcBef>
              <a:buFontTx/>
              <a:buNone/>
            </a:pPr>
            <a:r>
              <a:rPr lang="en-US" altLang="en-US" sz="1500" b="1">
                <a:sym typeface="Wingdings" panose="05000000000000000000" pitchFamily="2" charset="2"/>
              </a:rPr>
              <a:t>          if </a:t>
            </a:r>
            <a:r>
              <a:rPr lang="en-US" altLang="en-US" sz="1500" i="1">
                <a:sym typeface="Wingdings" panose="05000000000000000000" pitchFamily="2" charset="2"/>
              </a:rPr>
              <a:t>s</a:t>
            </a:r>
            <a:r>
              <a:rPr lang="en-US" altLang="en-US" sz="1500">
                <a:sym typeface="Wingdings" panose="05000000000000000000" pitchFamily="2" charset="2"/>
              </a:rPr>
              <a:t> is not a goal and is at maximum depth </a:t>
            </a:r>
            <a:r>
              <a:rPr lang="en-US" altLang="en-US" sz="1500" b="1">
                <a:sym typeface="Wingdings" panose="05000000000000000000" pitchFamily="2" charset="2"/>
              </a:rPr>
              <a:t>then</a:t>
            </a:r>
          </a:p>
          <a:p>
            <a:pPr eaLnBrk="1" hangingPunct="1">
              <a:spcBef>
                <a:spcPct val="0"/>
              </a:spcBef>
              <a:buFontTx/>
              <a:buNone/>
            </a:pPr>
            <a:r>
              <a:rPr lang="en-US" altLang="en-US" sz="1500">
                <a:sym typeface="Wingdings" panose="05000000000000000000" pitchFamily="2" charset="2"/>
              </a:rPr>
              <a:t>              f(</a:t>
            </a:r>
            <a:r>
              <a:rPr lang="en-US" altLang="en-US" sz="1500" i="1">
                <a:sym typeface="Wingdings" panose="05000000000000000000" pitchFamily="2" charset="2"/>
              </a:rPr>
              <a:t>s</a:t>
            </a:r>
            <a:r>
              <a:rPr lang="en-US" altLang="en-US" sz="1500">
                <a:sym typeface="Wingdings" panose="05000000000000000000" pitchFamily="2" charset="2"/>
              </a:rPr>
              <a:t>)  </a:t>
            </a:r>
            <a:r>
              <a:rPr lang="en-US" altLang="en-US" sz="1500">
                <a:sym typeface="Symbol" panose="05050102010706020507" pitchFamily="18" charset="2"/>
              </a:rPr>
              <a:t></a:t>
            </a:r>
          </a:p>
          <a:p>
            <a:pPr eaLnBrk="1" hangingPunct="1">
              <a:spcBef>
                <a:spcPct val="0"/>
              </a:spcBef>
              <a:buFontTx/>
              <a:buNone/>
            </a:pPr>
            <a:r>
              <a:rPr lang="en-US" altLang="en-US" sz="1500" b="1">
                <a:sym typeface="Symbol" panose="05050102010706020507" pitchFamily="18" charset="2"/>
              </a:rPr>
              <a:t>          else</a:t>
            </a:r>
          </a:p>
          <a:p>
            <a:pPr eaLnBrk="1" hangingPunct="1">
              <a:spcBef>
                <a:spcPct val="0"/>
              </a:spcBef>
              <a:buFontTx/>
              <a:buNone/>
            </a:pPr>
            <a:r>
              <a:rPr lang="en-US" altLang="en-US" sz="1500" b="1">
                <a:sym typeface="Symbol" panose="05050102010706020507" pitchFamily="18" charset="2"/>
              </a:rPr>
              <a:t>              </a:t>
            </a:r>
            <a:r>
              <a:rPr lang="en-US" altLang="en-US" sz="1500">
                <a:sym typeface="Symbol" panose="05050102010706020507" pitchFamily="18" charset="2"/>
              </a:rPr>
              <a:t>f(</a:t>
            </a:r>
            <a:r>
              <a:rPr lang="en-US" altLang="en-US" sz="1500" i="1">
                <a:sym typeface="Symbol" panose="05050102010706020507" pitchFamily="18" charset="2"/>
              </a:rPr>
              <a:t>s</a:t>
            </a:r>
            <a:r>
              <a:rPr lang="en-US" altLang="en-US" sz="1500">
                <a:sym typeface="Symbol" panose="05050102010706020507" pitchFamily="18" charset="2"/>
              </a:rPr>
              <a:t>) </a:t>
            </a:r>
            <a:r>
              <a:rPr lang="en-US" altLang="en-US" sz="1500">
                <a:sym typeface="Wingdings" panose="05000000000000000000" pitchFamily="2" charset="2"/>
              </a:rPr>
              <a:t> MAX(f(</a:t>
            </a:r>
            <a:r>
              <a:rPr lang="en-US" altLang="en-US" sz="1500" i="1">
                <a:sym typeface="Wingdings" panose="05000000000000000000" pitchFamily="2" charset="2"/>
              </a:rPr>
              <a:t>n</a:t>
            </a:r>
            <a:r>
              <a:rPr lang="en-US" altLang="en-US" sz="1500">
                <a:sym typeface="Wingdings" panose="05000000000000000000" pitchFamily="2" charset="2"/>
              </a:rPr>
              <a:t>),g(</a:t>
            </a:r>
            <a:r>
              <a:rPr lang="en-US" altLang="en-US" sz="1500" i="1">
                <a:sym typeface="Wingdings" panose="05000000000000000000" pitchFamily="2" charset="2"/>
              </a:rPr>
              <a:t>s</a:t>
            </a:r>
            <a:r>
              <a:rPr lang="en-US" altLang="en-US" sz="1500">
                <a:sym typeface="Wingdings" panose="05000000000000000000" pitchFamily="2" charset="2"/>
              </a:rPr>
              <a:t>)+h(</a:t>
            </a:r>
            <a:r>
              <a:rPr lang="en-US" altLang="en-US" sz="1500" i="1">
                <a:sym typeface="Wingdings" panose="05000000000000000000" pitchFamily="2" charset="2"/>
              </a:rPr>
              <a:t>s</a:t>
            </a:r>
            <a:r>
              <a:rPr lang="en-US" altLang="en-US" sz="1500">
                <a:sym typeface="Wingdings" panose="05000000000000000000" pitchFamily="2" charset="2"/>
              </a:rPr>
              <a:t>))</a:t>
            </a:r>
          </a:p>
          <a:p>
            <a:pPr eaLnBrk="1" hangingPunct="1">
              <a:spcBef>
                <a:spcPct val="0"/>
              </a:spcBef>
              <a:buFontTx/>
              <a:buNone/>
            </a:pPr>
            <a:r>
              <a:rPr lang="en-US" altLang="en-US" sz="1500" b="1">
                <a:sym typeface="Wingdings" panose="05000000000000000000" pitchFamily="2" charset="2"/>
              </a:rPr>
              <a:t>          if </a:t>
            </a:r>
            <a:r>
              <a:rPr lang="en-US" altLang="en-US" sz="1500">
                <a:sym typeface="Wingdings" panose="05000000000000000000" pitchFamily="2" charset="2"/>
              </a:rPr>
              <a:t>all of </a:t>
            </a:r>
            <a:r>
              <a:rPr lang="en-US" altLang="en-US" sz="1500" i="1">
                <a:sym typeface="Wingdings" panose="05000000000000000000" pitchFamily="2" charset="2"/>
              </a:rPr>
              <a:t>n</a:t>
            </a:r>
            <a:r>
              <a:rPr lang="en-US" altLang="en-US" sz="1500">
                <a:sym typeface="Wingdings" panose="05000000000000000000" pitchFamily="2" charset="2"/>
              </a:rPr>
              <a:t>’s successors have been generated then</a:t>
            </a:r>
          </a:p>
          <a:p>
            <a:pPr eaLnBrk="1" hangingPunct="1">
              <a:spcBef>
                <a:spcPct val="0"/>
              </a:spcBef>
              <a:buFontTx/>
              <a:buNone/>
            </a:pPr>
            <a:r>
              <a:rPr lang="en-US" altLang="en-US" sz="1500">
                <a:sym typeface="Wingdings" panose="05000000000000000000" pitchFamily="2" charset="2"/>
              </a:rPr>
              <a:t>              update </a:t>
            </a:r>
            <a:r>
              <a:rPr lang="en-US" altLang="en-US" sz="1500" i="1">
                <a:sym typeface="Wingdings" panose="05000000000000000000" pitchFamily="2" charset="2"/>
              </a:rPr>
              <a:t>n</a:t>
            </a:r>
            <a:r>
              <a:rPr lang="en-US" altLang="en-US" sz="1500">
                <a:sym typeface="Wingdings" panose="05000000000000000000" pitchFamily="2" charset="2"/>
              </a:rPr>
              <a:t>’s </a:t>
            </a:r>
            <a:r>
              <a:rPr lang="en-US" altLang="en-US" sz="1500" i="1">
                <a:sym typeface="Wingdings" panose="05000000000000000000" pitchFamily="2" charset="2"/>
              </a:rPr>
              <a:t>f</a:t>
            </a:r>
            <a:r>
              <a:rPr lang="en-US" altLang="en-US" sz="1500">
                <a:sym typeface="Wingdings" panose="05000000000000000000" pitchFamily="2" charset="2"/>
              </a:rPr>
              <a:t>-cost and those of its ancestors if necessary</a:t>
            </a:r>
          </a:p>
          <a:p>
            <a:pPr eaLnBrk="1" hangingPunct="1">
              <a:spcBef>
                <a:spcPct val="0"/>
              </a:spcBef>
              <a:buFontTx/>
              <a:buNone/>
            </a:pPr>
            <a:r>
              <a:rPr lang="en-US" altLang="en-US" sz="1500" b="1">
                <a:sym typeface="Wingdings" panose="05000000000000000000" pitchFamily="2" charset="2"/>
              </a:rPr>
              <a:t>          if </a:t>
            </a:r>
            <a:r>
              <a:rPr lang="en-US" altLang="en-US" sz="1500">
                <a:sym typeface="Wingdings" panose="05000000000000000000" pitchFamily="2" charset="2"/>
              </a:rPr>
              <a:t>SUCCESSORS(</a:t>
            </a:r>
            <a:r>
              <a:rPr lang="en-US" altLang="en-US" sz="1500" i="1">
                <a:sym typeface="Wingdings" panose="05000000000000000000" pitchFamily="2" charset="2"/>
              </a:rPr>
              <a:t>n</a:t>
            </a:r>
            <a:r>
              <a:rPr lang="en-US" altLang="en-US" sz="1500">
                <a:sym typeface="Wingdings" panose="05000000000000000000" pitchFamily="2" charset="2"/>
              </a:rPr>
              <a:t>) all in memory </a:t>
            </a:r>
            <a:r>
              <a:rPr lang="en-US" altLang="en-US" sz="1500" b="1">
                <a:sym typeface="Wingdings" panose="05000000000000000000" pitchFamily="2" charset="2"/>
              </a:rPr>
              <a:t>then</a:t>
            </a:r>
            <a:r>
              <a:rPr lang="en-US" altLang="en-US" sz="1500">
                <a:sym typeface="Wingdings" panose="05000000000000000000" pitchFamily="2" charset="2"/>
              </a:rPr>
              <a:t> remove </a:t>
            </a:r>
            <a:r>
              <a:rPr lang="en-US" altLang="en-US" sz="1500" i="1">
                <a:sym typeface="Wingdings" panose="05000000000000000000" pitchFamily="2" charset="2"/>
              </a:rPr>
              <a:t>n</a:t>
            </a:r>
            <a:r>
              <a:rPr lang="en-US" altLang="en-US" sz="1500">
                <a:sym typeface="Wingdings" panose="05000000000000000000" pitchFamily="2" charset="2"/>
              </a:rPr>
              <a:t> from </a:t>
            </a:r>
            <a:r>
              <a:rPr lang="en-US" altLang="en-US" sz="1500" i="1">
                <a:sym typeface="Wingdings" panose="05000000000000000000" pitchFamily="2" charset="2"/>
              </a:rPr>
              <a:t>Queue</a:t>
            </a:r>
          </a:p>
          <a:p>
            <a:pPr eaLnBrk="1" hangingPunct="1">
              <a:spcBef>
                <a:spcPct val="0"/>
              </a:spcBef>
              <a:buFontTx/>
              <a:buNone/>
            </a:pPr>
            <a:r>
              <a:rPr lang="en-US" altLang="en-US" sz="1500" b="1">
                <a:sym typeface="Wingdings" panose="05000000000000000000" pitchFamily="2" charset="2"/>
              </a:rPr>
              <a:t>          if </a:t>
            </a:r>
            <a:r>
              <a:rPr lang="en-US" altLang="en-US" sz="1500">
                <a:sym typeface="Wingdings" panose="05000000000000000000" pitchFamily="2" charset="2"/>
              </a:rPr>
              <a:t>memory is full</a:t>
            </a:r>
            <a:r>
              <a:rPr lang="en-US" altLang="en-US" sz="1500" b="1">
                <a:sym typeface="Wingdings" panose="05000000000000000000" pitchFamily="2" charset="2"/>
              </a:rPr>
              <a:t> then</a:t>
            </a:r>
          </a:p>
          <a:p>
            <a:pPr eaLnBrk="1" hangingPunct="1">
              <a:spcBef>
                <a:spcPct val="0"/>
              </a:spcBef>
              <a:buFontTx/>
              <a:buNone/>
            </a:pPr>
            <a:r>
              <a:rPr lang="en-US" altLang="en-US" sz="1500" b="1">
                <a:sym typeface="Wingdings" panose="05000000000000000000" pitchFamily="2" charset="2"/>
              </a:rPr>
              <a:t>              </a:t>
            </a:r>
            <a:r>
              <a:rPr lang="en-US" altLang="en-US" sz="1500">
                <a:sym typeface="Wingdings" panose="05000000000000000000" pitchFamily="2" charset="2"/>
              </a:rPr>
              <a:t>delete shallowest, highest-f-cost node in </a:t>
            </a:r>
            <a:r>
              <a:rPr lang="en-US" altLang="en-US" sz="1500" i="1">
                <a:sym typeface="Wingdings" panose="05000000000000000000" pitchFamily="2" charset="2"/>
              </a:rPr>
              <a:t>Queue</a:t>
            </a:r>
          </a:p>
          <a:p>
            <a:pPr eaLnBrk="1" hangingPunct="1">
              <a:spcBef>
                <a:spcPct val="0"/>
              </a:spcBef>
              <a:buFontTx/>
              <a:buNone/>
            </a:pPr>
            <a:r>
              <a:rPr lang="en-US" altLang="en-US" sz="1500">
                <a:sym typeface="Wingdings" panose="05000000000000000000" pitchFamily="2" charset="2"/>
              </a:rPr>
              <a:t>              remove it from its parent’s successor list</a:t>
            </a:r>
          </a:p>
          <a:p>
            <a:pPr eaLnBrk="1" hangingPunct="1">
              <a:spcBef>
                <a:spcPct val="0"/>
              </a:spcBef>
              <a:buFontTx/>
              <a:buNone/>
            </a:pPr>
            <a:r>
              <a:rPr lang="en-US" altLang="en-US" sz="1500">
                <a:sym typeface="Wingdings" panose="05000000000000000000" pitchFamily="2" charset="2"/>
              </a:rPr>
              <a:t>              insert its parent on </a:t>
            </a:r>
            <a:r>
              <a:rPr lang="en-US" altLang="en-US" sz="1500" i="1">
                <a:sym typeface="Wingdings" panose="05000000000000000000" pitchFamily="2" charset="2"/>
              </a:rPr>
              <a:t>Queue</a:t>
            </a:r>
            <a:r>
              <a:rPr lang="en-US" altLang="en-US" sz="1500">
                <a:sym typeface="Wingdings" panose="05000000000000000000" pitchFamily="2" charset="2"/>
              </a:rPr>
              <a:t> if necessary</a:t>
            </a:r>
          </a:p>
          <a:p>
            <a:pPr eaLnBrk="1" hangingPunct="1">
              <a:spcBef>
                <a:spcPct val="0"/>
              </a:spcBef>
              <a:buFontTx/>
              <a:buNone/>
            </a:pPr>
            <a:r>
              <a:rPr lang="en-US" altLang="en-US" sz="1500">
                <a:sym typeface="Wingdings" panose="05000000000000000000" pitchFamily="2" charset="2"/>
              </a:rPr>
              <a:t>          insert </a:t>
            </a:r>
            <a:r>
              <a:rPr lang="en-US" altLang="en-US" sz="1500" i="1">
                <a:sym typeface="Wingdings" panose="05000000000000000000" pitchFamily="2" charset="2"/>
              </a:rPr>
              <a:t>s</a:t>
            </a:r>
            <a:r>
              <a:rPr lang="en-US" altLang="en-US" sz="1500">
                <a:sym typeface="Wingdings" panose="05000000000000000000" pitchFamily="2" charset="2"/>
              </a:rPr>
              <a:t> in </a:t>
            </a:r>
            <a:r>
              <a:rPr lang="en-US" altLang="en-US" sz="1500" i="1">
                <a:sym typeface="Wingdings" panose="05000000000000000000" pitchFamily="2" charset="2"/>
              </a:rPr>
              <a:t>Queue</a:t>
            </a:r>
          </a:p>
          <a:p>
            <a:pPr eaLnBrk="1" hangingPunct="1">
              <a:spcBef>
                <a:spcPct val="0"/>
              </a:spcBef>
              <a:buFontTx/>
              <a:buNone/>
            </a:pPr>
            <a:r>
              <a:rPr lang="en-US" altLang="en-US" sz="1500" b="1">
                <a:sym typeface="Wingdings" panose="05000000000000000000" pitchFamily="2" charset="2"/>
              </a:rPr>
              <a:t>    end</a:t>
            </a:r>
            <a:endParaRPr lang="en-US" altLang="en-US" sz="1500" b="1" i="1"/>
          </a:p>
        </p:txBody>
      </p:sp>
      <p:sp>
        <p:nvSpPr>
          <p:cNvPr id="37892" name="Text Box 5"/>
          <p:cNvSpPr txBox="1">
            <a:spLocks noChangeArrowheads="1"/>
          </p:cNvSpPr>
          <p:nvPr/>
        </p:nvSpPr>
        <p:spPr bwMode="auto">
          <a:xfrm>
            <a:off x="655638" y="769938"/>
            <a:ext cx="808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chemeClr val="accent2"/>
                </a:solidFill>
              </a:rPr>
              <a:t>Numerous details have been omitted in the interests of clarity</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7924800" cy="1143000"/>
          </a:xfrm>
        </p:spPr>
        <p:txBody>
          <a:bodyPr/>
          <a:lstStyle/>
          <a:p>
            <a:pPr eaLnBrk="1" hangingPunct="1"/>
            <a:r>
              <a:rPr lang="en-US" altLang="en-US" smtClean="0"/>
              <a:t>Best-First Search </a:t>
            </a:r>
            <a:endParaRPr lang="en-US" altLang="en-US" sz="3200" smtClean="0"/>
          </a:p>
        </p:txBody>
      </p:sp>
      <p:sp>
        <p:nvSpPr>
          <p:cNvPr id="5123" name="Text Box 3"/>
          <p:cNvSpPr txBox="1">
            <a:spLocks noChangeArrowheads="1"/>
          </p:cNvSpPr>
          <p:nvPr/>
        </p:nvSpPr>
        <p:spPr bwMode="auto">
          <a:xfrm>
            <a:off x="990600" y="1524000"/>
            <a:ext cx="7239000" cy="223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t>function </a:t>
            </a:r>
            <a:r>
              <a:rPr lang="en-US" altLang="en-US" sz="2000"/>
              <a:t>BEST-FIRST-SEARCH (</a:t>
            </a:r>
            <a:r>
              <a:rPr lang="en-US" altLang="en-US" sz="2000" i="1"/>
              <a:t>problem, </a:t>
            </a:r>
            <a:r>
              <a:rPr lang="en-US" altLang="en-US" sz="2000"/>
              <a:t>EVAL-FN) </a:t>
            </a:r>
            <a:r>
              <a:rPr lang="en-US" altLang="en-US" sz="2000" b="1"/>
              <a:t>returns</a:t>
            </a:r>
            <a:r>
              <a:rPr lang="en-US" altLang="en-US" sz="2000"/>
              <a:t> a solution sequence</a:t>
            </a:r>
          </a:p>
          <a:p>
            <a:pPr eaLnBrk="1" hangingPunct="1">
              <a:spcBef>
                <a:spcPct val="0"/>
              </a:spcBef>
              <a:buFontTx/>
              <a:buNone/>
            </a:pPr>
            <a:r>
              <a:rPr lang="en-US" altLang="en-US" sz="2000"/>
              <a:t>   inputs: </a:t>
            </a:r>
            <a:r>
              <a:rPr lang="en-US" altLang="en-US" sz="2000" i="1"/>
              <a:t>problem</a:t>
            </a:r>
            <a:r>
              <a:rPr lang="en-US" altLang="en-US" sz="2000"/>
              <a:t>, a problem</a:t>
            </a:r>
          </a:p>
          <a:p>
            <a:pPr eaLnBrk="1" hangingPunct="1">
              <a:spcBef>
                <a:spcPct val="0"/>
              </a:spcBef>
              <a:buFontTx/>
              <a:buNone/>
            </a:pPr>
            <a:r>
              <a:rPr lang="en-US" altLang="en-US" sz="2000"/>
              <a:t>	</a:t>
            </a:r>
            <a:r>
              <a:rPr lang="en-US" altLang="en-US" sz="2000" i="1"/>
              <a:t>Eval-Fn, </a:t>
            </a:r>
            <a:r>
              <a:rPr lang="en-US" altLang="en-US" sz="2000"/>
              <a:t>an evaluation function</a:t>
            </a:r>
          </a:p>
          <a:p>
            <a:pPr eaLnBrk="1" hangingPunct="1">
              <a:spcBef>
                <a:spcPct val="0"/>
              </a:spcBef>
              <a:buFontTx/>
              <a:buNone/>
            </a:pPr>
            <a:endParaRPr lang="en-US" altLang="en-US" sz="2000"/>
          </a:p>
          <a:p>
            <a:pPr eaLnBrk="1" hangingPunct="1">
              <a:spcBef>
                <a:spcPct val="0"/>
              </a:spcBef>
              <a:buFontTx/>
              <a:buNone/>
            </a:pPr>
            <a:r>
              <a:rPr lang="en-US" altLang="en-US" sz="2000"/>
              <a:t>   </a:t>
            </a:r>
            <a:r>
              <a:rPr lang="en-US" altLang="en-US" sz="2000" i="1"/>
              <a:t>Queuing-Fn – </a:t>
            </a:r>
            <a:r>
              <a:rPr lang="en-US" altLang="en-US" sz="2000"/>
              <a:t>a function that orders nodes by EVAL-FN</a:t>
            </a:r>
            <a:endParaRPr lang="en-US" altLang="en-US" sz="2000">
              <a:sym typeface="Wingdings" panose="05000000000000000000" pitchFamily="2" charset="2"/>
            </a:endParaRPr>
          </a:p>
          <a:p>
            <a:pPr eaLnBrk="1" hangingPunct="1">
              <a:spcBef>
                <a:spcPct val="0"/>
              </a:spcBef>
              <a:buFontTx/>
              <a:buNone/>
            </a:pPr>
            <a:r>
              <a:rPr lang="en-US" altLang="en-US" sz="2000" b="1">
                <a:sym typeface="Wingdings" panose="05000000000000000000" pitchFamily="2" charset="2"/>
              </a:rPr>
              <a:t>   return</a:t>
            </a:r>
            <a:r>
              <a:rPr lang="en-US" altLang="en-US" sz="2000">
                <a:sym typeface="Wingdings" panose="05000000000000000000" pitchFamily="2" charset="2"/>
              </a:rPr>
              <a:t> GENERAL-SEARCH (</a:t>
            </a:r>
            <a:r>
              <a:rPr lang="en-US" altLang="en-US" sz="2000" i="1">
                <a:sym typeface="Wingdings" panose="05000000000000000000" pitchFamily="2" charset="2"/>
              </a:rPr>
              <a:t>problem, Queuing-Fn)</a:t>
            </a:r>
            <a:endParaRPr lang="en-US" altLang="en-US" sz="2000" i="1"/>
          </a:p>
        </p:txBody>
      </p:sp>
      <p:sp>
        <p:nvSpPr>
          <p:cNvPr id="5124" name="Text Box 4"/>
          <p:cNvSpPr txBox="1">
            <a:spLocks noChangeArrowheads="1"/>
          </p:cNvSpPr>
          <p:nvPr/>
        </p:nvSpPr>
        <p:spPr bwMode="auto">
          <a:xfrm>
            <a:off x="990600" y="3810000"/>
            <a:ext cx="72390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An implementation of best-first search using the general search algorithm.</a:t>
            </a:r>
          </a:p>
        </p:txBody>
      </p:sp>
      <p:sp>
        <p:nvSpPr>
          <p:cNvPr id="5125" name="Text Box 5"/>
          <p:cNvSpPr txBox="1">
            <a:spLocks noChangeArrowheads="1"/>
          </p:cNvSpPr>
          <p:nvPr/>
        </p:nvSpPr>
        <p:spPr bwMode="auto">
          <a:xfrm>
            <a:off x="974725" y="4689475"/>
            <a:ext cx="74834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FF1F1F"/>
                </a:solidFill>
              </a:rPr>
              <a:t>Usually, knowledge of the problem is incorporated in an </a:t>
            </a:r>
            <a:r>
              <a:rPr lang="en-US" altLang="en-US" sz="2000" u="sng">
                <a:solidFill>
                  <a:srgbClr val="FF1F1F"/>
                </a:solidFill>
              </a:rPr>
              <a:t>evaluation function</a:t>
            </a:r>
            <a:r>
              <a:rPr lang="en-US" altLang="en-US" sz="2000">
                <a:solidFill>
                  <a:srgbClr val="FF1F1F"/>
                </a:solidFill>
              </a:rPr>
              <a:t> that describes the desirability of expanding the particular node.</a:t>
            </a:r>
          </a:p>
          <a:p>
            <a:pPr eaLnBrk="1" hangingPunct="1">
              <a:spcBef>
                <a:spcPct val="0"/>
              </a:spcBef>
              <a:buFontTx/>
              <a:buNone/>
            </a:pPr>
            <a:endParaRPr lang="en-US" altLang="en-US" sz="2000">
              <a:solidFill>
                <a:srgbClr val="FF1F1F"/>
              </a:solidFill>
            </a:endParaRPr>
          </a:p>
          <a:p>
            <a:pPr eaLnBrk="1" hangingPunct="1">
              <a:spcBef>
                <a:spcPct val="0"/>
              </a:spcBef>
              <a:buFontTx/>
              <a:buNone/>
            </a:pPr>
            <a:r>
              <a:rPr lang="en-US" altLang="en-US" sz="2000">
                <a:solidFill>
                  <a:srgbClr val="FF1F1F"/>
                </a:solidFill>
              </a:rPr>
              <a:t>If we really knew the desirability, it would not be a search at all.  So, we should really call it “seemingly best-first search” to be pedantic</a:t>
            </a:r>
          </a:p>
        </p:txBody>
      </p:sp>
      <p:sp>
        <p:nvSpPr>
          <p:cNvPr id="5126" name="Text Box 6"/>
          <p:cNvSpPr txBox="1">
            <a:spLocks noChangeArrowheads="1"/>
          </p:cNvSpPr>
          <p:nvPr/>
        </p:nvSpPr>
        <p:spPr bwMode="auto">
          <a:xfrm>
            <a:off x="6629400" y="10668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accent2"/>
                </a:solidFill>
              </a:rPr>
              <a:t>f(n)</a:t>
            </a:r>
          </a:p>
        </p:txBody>
      </p:sp>
      <p:sp>
        <p:nvSpPr>
          <p:cNvPr id="5127" name="Line 7"/>
          <p:cNvSpPr>
            <a:spLocks noChangeShapeType="1"/>
          </p:cNvSpPr>
          <p:nvPr/>
        </p:nvSpPr>
        <p:spPr bwMode="auto">
          <a:xfrm flipH="1">
            <a:off x="6172200" y="1371600"/>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228600"/>
            <a:ext cx="7772400" cy="762000"/>
          </a:xfrm>
        </p:spPr>
        <p:txBody>
          <a:bodyPr/>
          <a:lstStyle/>
          <a:p>
            <a:pPr eaLnBrk="1" hangingPunct="1"/>
            <a:r>
              <a:rPr lang="en-US" altLang="en-US" smtClean="0"/>
              <a:t>Greedy Search</a:t>
            </a:r>
          </a:p>
        </p:txBody>
      </p:sp>
      <p:sp>
        <p:nvSpPr>
          <p:cNvPr id="6147" name="Text Box 3"/>
          <p:cNvSpPr txBox="1">
            <a:spLocks noChangeArrowheads="1"/>
          </p:cNvSpPr>
          <p:nvPr/>
        </p:nvSpPr>
        <p:spPr bwMode="auto">
          <a:xfrm>
            <a:off x="838200" y="1066800"/>
            <a:ext cx="74676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t>function </a:t>
            </a:r>
            <a:r>
              <a:rPr lang="en-US" altLang="en-US" sz="2000"/>
              <a:t>GREEDY-SEARCH (</a:t>
            </a:r>
            <a:r>
              <a:rPr lang="en-US" altLang="en-US" sz="2000" i="1"/>
              <a:t>problem</a:t>
            </a:r>
            <a:r>
              <a:rPr lang="en-US" altLang="en-US" sz="2000"/>
              <a:t>) </a:t>
            </a:r>
            <a:r>
              <a:rPr lang="en-US" altLang="en-US" sz="2000" b="1"/>
              <a:t>returns</a:t>
            </a:r>
            <a:r>
              <a:rPr lang="en-US" altLang="en-US" sz="2000"/>
              <a:t> a solution or failure</a:t>
            </a:r>
          </a:p>
          <a:p>
            <a:pPr eaLnBrk="1" hangingPunct="1">
              <a:spcBef>
                <a:spcPct val="0"/>
              </a:spcBef>
              <a:buFontTx/>
              <a:buNone/>
            </a:pPr>
            <a:r>
              <a:rPr lang="en-US" altLang="en-US" sz="2000" b="1">
                <a:sym typeface="Wingdings" panose="05000000000000000000" pitchFamily="2" charset="2"/>
              </a:rPr>
              <a:t>   return</a:t>
            </a:r>
            <a:r>
              <a:rPr lang="en-US" altLang="en-US" sz="2000">
                <a:sym typeface="Wingdings" panose="05000000000000000000" pitchFamily="2" charset="2"/>
              </a:rPr>
              <a:t> BEST-FIRST-SEARCH (</a:t>
            </a:r>
            <a:r>
              <a:rPr lang="en-US" altLang="en-US" sz="2000" i="1">
                <a:sym typeface="Wingdings" panose="05000000000000000000" pitchFamily="2" charset="2"/>
              </a:rPr>
              <a:t>problem, h)</a:t>
            </a:r>
            <a:endParaRPr lang="en-US" altLang="en-US" sz="2000" i="1"/>
          </a:p>
        </p:txBody>
      </p:sp>
      <p:sp>
        <p:nvSpPr>
          <p:cNvPr id="6148" name="Text Box 4"/>
          <p:cNvSpPr txBox="1">
            <a:spLocks noChangeArrowheads="1"/>
          </p:cNvSpPr>
          <p:nvPr/>
        </p:nvSpPr>
        <p:spPr bwMode="auto">
          <a:xfrm>
            <a:off x="358775" y="1778000"/>
            <a:ext cx="8426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rgbClr val="FF1F1F"/>
                </a:solidFill>
              </a:rPr>
              <a:t>h(n) = estimated cost of the cheapest path from the state at node n to a goal state</a:t>
            </a:r>
          </a:p>
        </p:txBody>
      </p:sp>
      <p:sp>
        <p:nvSpPr>
          <p:cNvPr id="6149" name="Text Box 4"/>
          <p:cNvSpPr txBox="1">
            <a:spLocks noChangeArrowheads="1"/>
          </p:cNvSpPr>
          <p:nvPr/>
        </p:nvSpPr>
        <p:spPr bwMode="auto">
          <a:xfrm>
            <a:off x="1884363" y="5597525"/>
            <a:ext cx="12176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chemeClr val="accent2"/>
                </a:solidFill>
              </a:rPr>
              <a:t>Not Optimal</a:t>
            </a:r>
          </a:p>
          <a:p>
            <a:pPr eaLnBrk="1" hangingPunct="1">
              <a:spcBef>
                <a:spcPct val="0"/>
              </a:spcBef>
              <a:buFontTx/>
              <a:buNone/>
            </a:pPr>
            <a:r>
              <a:rPr lang="en-US" altLang="en-US" sz="1600">
                <a:solidFill>
                  <a:schemeClr val="accent2"/>
                </a:solidFill>
              </a:rPr>
              <a:t>Incomplete</a:t>
            </a:r>
          </a:p>
          <a:p>
            <a:pPr eaLnBrk="1" hangingPunct="1">
              <a:spcBef>
                <a:spcPct val="0"/>
              </a:spcBef>
              <a:buFontTx/>
              <a:buNone/>
            </a:pPr>
            <a:r>
              <a:rPr lang="en-US" altLang="en-US" sz="1600">
                <a:solidFill>
                  <a:schemeClr val="accent2"/>
                </a:solidFill>
              </a:rPr>
              <a:t>O(b</a:t>
            </a:r>
            <a:r>
              <a:rPr lang="en-US" altLang="en-US" sz="1600" baseline="30000">
                <a:solidFill>
                  <a:schemeClr val="accent2"/>
                </a:solidFill>
              </a:rPr>
              <a:t>m</a:t>
            </a:r>
            <a:r>
              <a:rPr lang="en-US" altLang="en-US" sz="1600">
                <a:solidFill>
                  <a:schemeClr val="accent2"/>
                </a:solidFill>
              </a:rPr>
              <a:t>) time</a:t>
            </a:r>
          </a:p>
          <a:p>
            <a:pPr eaLnBrk="1" hangingPunct="1">
              <a:spcBef>
                <a:spcPct val="0"/>
              </a:spcBef>
              <a:buFontTx/>
              <a:buNone/>
            </a:pPr>
            <a:r>
              <a:rPr lang="en-US" altLang="en-US" sz="1600">
                <a:solidFill>
                  <a:schemeClr val="accent2"/>
                </a:solidFill>
              </a:rPr>
              <a:t>O(b</a:t>
            </a:r>
            <a:r>
              <a:rPr lang="en-US" altLang="en-US" sz="1600" baseline="30000">
                <a:solidFill>
                  <a:schemeClr val="accent2"/>
                </a:solidFill>
              </a:rPr>
              <a:t>m</a:t>
            </a:r>
            <a:r>
              <a:rPr lang="en-US" altLang="en-US" sz="1600">
                <a:solidFill>
                  <a:schemeClr val="accent2"/>
                </a:solidFill>
              </a:rPr>
              <a:t>) space</a:t>
            </a:r>
          </a:p>
        </p:txBody>
      </p:sp>
      <p:pic>
        <p:nvPicPr>
          <p:cNvPr id="61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288" y="2654300"/>
            <a:ext cx="419735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1" name="Group 17"/>
          <p:cNvGrpSpPr>
            <a:grpSpLocks/>
          </p:cNvGrpSpPr>
          <p:nvPr/>
        </p:nvGrpSpPr>
        <p:grpSpPr bwMode="auto">
          <a:xfrm>
            <a:off x="138113" y="2441575"/>
            <a:ext cx="4767262" cy="3155950"/>
            <a:chOff x="1392" y="1584"/>
            <a:chExt cx="3654" cy="1886"/>
          </a:xfrm>
        </p:grpSpPr>
        <p:pic>
          <p:nvPicPr>
            <p:cNvPr id="61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1584"/>
              <a:ext cx="3654" cy="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Oval 8"/>
            <p:cNvSpPr>
              <a:spLocks noChangeArrowheads="1"/>
            </p:cNvSpPr>
            <p:nvPr/>
          </p:nvSpPr>
          <p:spPr bwMode="auto">
            <a:xfrm>
              <a:off x="1536" y="2064"/>
              <a:ext cx="192" cy="192"/>
            </a:xfrm>
            <a:prstGeom prst="ellipse">
              <a:avLst/>
            </a:prstGeom>
            <a:noFill/>
            <a:ln w="12700">
              <a:solidFill>
                <a:srgbClr val="FF1F1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154" name="Oval 9"/>
            <p:cNvSpPr>
              <a:spLocks noChangeArrowheads="1"/>
            </p:cNvSpPr>
            <p:nvPr/>
          </p:nvSpPr>
          <p:spPr bwMode="auto">
            <a:xfrm>
              <a:off x="3120" y="2928"/>
              <a:ext cx="192" cy="192"/>
            </a:xfrm>
            <a:prstGeom prst="ellipse">
              <a:avLst/>
            </a:prstGeom>
            <a:noFill/>
            <a:ln w="12700">
              <a:solidFill>
                <a:srgbClr val="FF1F1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155" name="Line 11"/>
            <p:cNvSpPr>
              <a:spLocks noChangeShapeType="1"/>
            </p:cNvSpPr>
            <p:nvPr/>
          </p:nvSpPr>
          <p:spPr bwMode="auto">
            <a:xfrm>
              <a:off x="1617" y="2154"/>
              <a:ext cx="610" cy="189"/>
            </a:xfrm>
            <a:prstGeom prst="line">
              <a:avLst/>
            </a:prstGeom>
            <a:noFill/>
            <a:ln w="25400">
              <a:solidFill>
                <a:srgbClr val="FF1F1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12"/>
            <p:cNvSpPr>
              <a:spLocks noChangeShapeType="1"/>
            </p:cNvSpPr>
            <p:nvPr/>
          </p:nvSpPr>
          <p:spPr bwMode="auto">
            <a:xfrm>
              <a:off x="2212" y="2352"/>
              <a:ext cx="523" cy="39"/>
            </a:xfrm>
            <a:prstGeom prst="line">
              <a:avLst/>
            </a:prstGeom>
            <a:noFill/>
            <a:ln w="25400">
              <a:solidFill>
                <a:srgbClr val="FF1F1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13"/>
            <p:cNvSpPr>
              <a:spLocks noChangeShapeType="1"/>
            </p:cNvSpPr>
            <p:nvPr/>
          </p:nvSpPr>
          <p:spPr bwMode="auto">
            <a:xfrm>
              <a:off x="2754" y="2391"/>
              <a:ext cx="479" cy="634"/>
            </a:xfrm>
            <a:prstGeom prst="line">
              <a:avLst/>
            </a:prstGeom>
            <a:noFill/>
            <a:ln w="25400">
              <a:solidFill>
                <a:srgbClr val="FF1F1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14"/>
            <p:cNvSpPr>
              <a:spLocks noChangeShapeType="1"/>
            </p:cNvSpPr>
            <p:nvPr/>
          </p:nvSpPr>
          <p:spPr bwMode="auto">
            <a:xfrm>
              <a:off x="2227" y="2357"/>
              <a:ext cx="121" cy="218"/>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 name="Line 15"/>
            <p:cNvSpPr>
              <a:spLocks noChangeShapeType="1"/>
            </p:cNvSpPr>
            <p:nvPr/>
          </p:nvSpPr>
          <p:spPr bwMode="auto">
            <a:xfrm>
              <a:off x="2377" y="2604"/>
              <a:ext cx="406" cy="208"/>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0" name="Line 16"/>
            <p:cNvSpPr>
              <a:spLocks noChangeShapeType="1"/>
            </p:cNvSpPr>
            <p:nvPr/>
          </p:nvSpPr>
          <p:spPr bwMode="auto">
            <a:xfrm>
              <a:off x="2836" y="2836"/>
              <a:ext cx="393" cy="189"/>
            </a:xfrm>
            <a:prstGeom prst="line">
              <a:avLst/>
            </a:prstGeom>
            <a:noFill/>
            <a:ln w="2540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457200"/>
            <a:ext cx="7772400" cy="1143000"/>
          </a:xfrm>
        </p:spPr>
        <p:txBody>
          <a:bodyPr/>
          <a:lstStyle/>
          <a:p>
            <a:pPr eaLnBrk="1" hangingPunct="1"/>
            <a:r>
              <a:rPr lang="en-US" altLang="en-US" smtClean="0"/>
              <a:t>Beam Search</a:t>
            </a:r>
          </a:p>
        </p:txBody>
      </p:sp>
      <p:sp>
        <p:nvSpPr>
          <p:cNvPr id="7171" name="Text Box 3"/>
          <p:cNvSpPr txBox="1">
            <a:spLocks noChangeArrowheads="1"/>
          </p:cNvSpPr>
          <p:nvPr/>
        </p:nvSpPr>
        <p:spPr bwMode="auto">
          <a:xfrm>
            <a:off x="1905000" y="2286000"/>
            <a:ext cx="53498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Use f(n) = h(n) </a:t>
            </a:r>
            <a:r>
              <a:rPr lang="en-US" altLang="en-US" sz="2800">
                <a:solidFill>
                  <a:srgbClr val="FF1F1F"/>
                </a:solidFill>
              </a:rPr>
              <a:t> but |nodes| </a:t>
            </a:r>
            <a:r>
              <a:rPr lang="en-US" altLang="en-US" sz="2800">
                <a:solidFill>
                  <a:srgbClr val="FF1F1F"/>
                </a:solidFill>
                <a:sym typeface="Symbol" panose="05050102010706020507" pitchFamily="18" charset="2"/>
              </a:rPr>
              <a:t> K</a:t>
            </a:r>
          </a:p>
          <a:p>
            <a:pPr eaLnBrk="1" hangingPunct="1">
              <a:spcBef>
                <a:spcPct val="0"/>
              </a:spcBef>
              <a:buFontTx/>
              <a:buNone/>
            </a:pPr>
            <a:endParaRPr lang="en-US" altLang="en-US" sz="2800">
              <a:solidFill>
                <a:srgbClr val="FF1F1F"/>
              </a:solidFill>
              <a:sym typeface="Symbol" panose="05050102010706020507" pitchFamily="18" charset="2"/>
            </a:endParaRPr>
          </a:p>
          <a:p>
            <a:pPr eaLnBrk="1" hangingPunct="1">
              <a:spcBef>
                <a:spcPct val="0"/>
              </a:spcBef>
            </a:pPr>
            <a:r>
              <a:rPr lang="en-US" altLang="en-US" sz="2800">
                <a:solidFill>
                  <a:srgbClr val="FF1F1F"/>
                </a:solidFill>
                <a:sym typeface="Symbol" panose="05050102010706020507" pitchFamily="18" charset="2"/>
              </a:rPr>
              <a:t> Not complete</a:t>
            </a:r>
          </a:p>
          <a:p>
            <a:pPr eaLnBrk="1" hangingPunct="1">
              <a:spcBef>
                <a:spcPct val="0"/>
              </a:spcBef>
            </a:pPr>
            <a:r>
              <a:rPr lang="en-US" altLang="en-US" sz="2800">
                <a:solidFill>
                  <a:srgbClr val="FF1F1F"/>
                </a:solidFill>
                <a:sym typeface="Symbol" panose="05050102010706020507" pitchFamily="18" charset="2"/>
              </a:rPr>
              <a:t> Not optimal</a:t>
            </a:r>
            <a:endParaRPr lang="en-US" altLang="en-US" sz="2800">
              <a:solidFill>
                <a:srgbClr val="FF1F1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400"/>
            <a:ext cx="7772400" cy="838200"/>
          </a:xfrm>
        </p:spPr>
        <p:txBody>
          <a:bodyPr/>
          <a:lstStyle/>
          <a:p>
            <a:pPr eaLnBrk="1" hangingPunct="1"/>
            <a:r>
              <a:rPr lang="en-US" altLang="en-US" smtClean="0"/>
              <a:t>A* Search</a:t>
            </a:r>
          </a:p>
        </p:txBody>
      </p:sp>
      <p:sp>
        <p:nvSpPr>
          <p:cNvPr id="8195" name="Text Box 3"/>
          <p:cNvSpPr txBox="1">
            <a:spLocks noChangeArrowheads="1"/>
          </p:cNvSpPr>
          <p:nvPr/>
        </p:nvSpPr>
        <p:spPr bwMode="auto">
          <a:xfrm>
            <a:off x="838200" y="1066800"/>
            <a:ext cx="74676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t>function </a:t>
            </a:r>
            <a:r>
              <a:rPr lang="en-US" altLang="en-US" sz="2000"/>
              <a:t>A*-SEARCH (</a:t>
            </a:r>
            <a:r>
              <a:rPr lang="en-US" altLang="en-US" sz="2000" i="1"/>
              <a:t>problem</a:t>
            </a:r>
            <a:r>
              <a:rPr lang="en-US" altLang="en-US" sz="2000"/>
              <a:t>) </a:t>
            </a:r>
            <a:r>
              <a:rPr lang="en-US" altLang="en-US" sz="2000" b="1"/>
              <a:t>returns</a:t>
            </a:r>
            <a:r>
              <a:rPr lang="en-US" altLang="en-US" sz="2000"/>
              <a:t> a solution or failure</a:t>
            </a:r>
          </a:p>
          <a:p>
            <a:pPr eaLnBrk="1" hangingPunct="1">
              <a:spcBef>
                <a:spcPct val="0"/>
              </a:spcBef>
              <a:buFontTx/>
              <a:buNone/>
            </a:pPr>
            <a:r>
              <a:rPr lang="en-US" altLang="en-US" sz="2000" b="1">
                <a:sym typeface="Wingdings" panose="05000000000000000000" pitchFamily="2" charset="2"/>
              </a:rPr>
              <a:t>   return</a:t>
            </a:r>
            <a:r>
              <a:rPr lang="en-US" altLang="en-US" sz="2000">
                <a:sym typeface="Wingdings" panose="05000000000000000000" pitchFamily="2" charset="2"/>
              </a:rPr>
              <a:t> BEST-FIRST-SEARCH (</a:t>
            </a:r>
            <a:r>
              <a:rPr lang="en-US" altLang="en-US" sz="2000" i="1">
                <a:sym typeface="Wingdings" panose="05000000000000000000" pitchFamily="2" charset="2"/>
              </a:rPr>
              <a:t>problem, g+h)</a:t>
            </a:r>
            <a:endParaRPr lang="en-US" altLang="en-US" sz="2000" i="1"/>
          </a:p>
        </p:txBody>
      </p:sp>
      <p:sp>
        <p:nvSpPr>
          <p:cNvPr id="8196" name="Text Box 4"/>
          <p:cNvSpPr txBox="1">
            <a:spLocks noChangeArrowheads="1"/>
          </p:cNvSpPr>
          <p:nvPr/>
        </p:nvSpPr>
        <p:spPr bwMode="auto">
          <a:xfrm>
            <a:off x="1066800" y="1828800"/>
            <a:ext cx="690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accent2"/>
                </a:solidFill>
              </a:rPr>
              <a:t>f(n) = estimated cost of the cheapest solution through n</a:t>
            </a:r>
          </a:p>
          <a:p>
            <a:pPr eaLnBrk="1" hangingPunct="1">
              <a:spcBef>
                <a:spcPct val="0"/>
              </a:spcBef>
              <a:buFontTx/>
              <a:buNone/>
            </a:pPr>
            <a:r>
              <a:rPr lang="en-US" altLang="en-US" sz="2400">
                <a:solidFill>
                  <a:schemeClr val="accent2"/>
                </a:solidFill>
              </a:rPr>
              <a:t>       = g(n) + h(n)</a:t>
            </a:r>
          </a:p>
        </p:txBody>
      </p:sp>
      <p:grpSp>
        <p:nvGrpSpPr>
          <p:cNvPr id="8197" name="Group 13"/>
          <p:cNvGrpSpPr>
            <a:grpSpLocks/>
          </p:cNvGrpSpPr>
          <p:nvPr/>
        </p:nvGrpSpPr>
        <p:grpSpPr bwMode="auto">
          <a:xfrm>
            <a:off x="65088" y="2884488"/>
            <a:ext cx="4506912" cy="3451225"/>
            <a:chOff x="959" y="1667"/>
            <a:chExt cx="4128" cy="2114"/>
          </a:xfrm>
        </p:grpSpPr>
        <p:pic>
          <p:nvPicPr>
            <p:cNvPr id="82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 y="1667"/>
              <a:ext cx="4128" cy="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Oval 7"/>
            <p:cNvSpPr>
              <a:spLocks noChangeArrowheads="1"/>
            </p:cNvSpPr>
            <p:nvPr/>
          </p:nvSpPr>
          <p:spPr bwMode="auto">
            <a:xfrm>
              <a:off x="1110" y="2184"/>
              <a:ext cx="240" cy="240"/>
            </a:xfrm>
            <a:prstGeom prst="ellipse">
              <a:avLst/>
            </a:prstGeom>
            <a:noFill/>
            <a:ln w="25400">
              <a:solidFill>
                <a:srgbClr val="FF1F1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205" name="Line 8"/>
            <p:cNvSpPr>
              <a:spLocks noChangeShapeType="1"/>
            </p:cNvSpPr>
            <p:nvPr/>
          </p:nvSpPr>
          <p:spPr bwMode="auto">
            <a:xfrm>
              <a:off x="1254" y="2322"/>
              <a:ext cx="630" cy="192"/>
            </a:xfrm>
            <a:prstGeom prst="line">
              <a:avLst/>
            </a:prstGeom>
            <a:noFill/>
            <a:ln w="25400">
              <a:solidFill>
                <a:srgbClr val="FF1F1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9"/>
            <p:cNvSpPr>
              <a:spLocks noChangeShapeType="1"/>
            </p:cNvSpPr>
            <p:nvPr/>
          </p:nvSpPr>
          <p:spPr bwMode="auto">
            <a:xfrm>
              <a:off x="1896" y="2544"/>
              <a:ext cx="144" cy="258"/>
            </a:xfrm>
            <a:prstGeom prst="line">
              <a:avLst/>
            </a:prstGeom>
            <a:noFill/>
            <a:ln w="25400">
              <a:solidFill>
                <a:srgbClr val="FF1F1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0"/>
            <p:cNvSpPr>
              <a:spLocks noChangeShapeType="1"/>
            </p:cNvSpPr>
            <p:nvPr/>
          </p:nvSpPr>
          <p:spPr bwMode="auto">
            <a:xfrm>
              <a:off x="2034" y="2820"/>
              <a:ext cx="528" cy="264"/>
            </a:xfrm>
            <a:prstGeom prst="line">
              <a:avLst/>
            </a:prstGeom>
            <a:noFill/>
            <a:ln w="25400">
              <a:solidFill>
                <a:srgbClr val="FF1F1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11"/>
            <p:cNvSpPr>
              <a:spLocks noChangeShapeType="1"/>
            </p:cNvSpPr>
            <p:nvPr/>
          </p:nvSpPr>
          <p:spPr bwMode="auto">
            <a:xfrm>
              <a:off x="2598" y="3090"/>
              <a:ext cx="438" cy="216"/>
            </a:xfrm>
            <a:prstGeom prst="line">
              <a:avLst/>
            </a:prstGeom>
            <a:noFill/>
            <a:ln w="25400">
              <a:solidFill>
                <a:srgbClr val="FF1F1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Oval 12"/>
            <p:cNvSpPr>
              <a:spLocks noChangeArrowheads="1"/>
            </p:cNvSpPr>
            <p:nvPr/>
          </p:nvSpPr>
          <p:spPr bwMode="auto">
            <a:xfrm>
              <a:off x="2922" y="3162"/>
              <a:ext cx="234" cy="216"/>
            </a:xfrm>
            <a:prstGeom prst="ellipse">
              <a:avLst/>
            </a:prstGeom>
            <a:noFill/>
            <a:ln w="25400">
              <a:solidFill>
                <a:srgbClr val="FF1F1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grpSp>
        <p:nvGrpSpPr>
          <p:cNvPr id="8198" name="Group 2"/>
          <p:cNvGrpSpPr>
            <a:grpSpLocks/>
          </p:cNvGrpSpPr>
          <p:nvPr/>
        </p:nvGrpSpPr>
        <p:grpSpPr bwMode="auto">
          <a:xfrm>
            <a:off x="4572000" y="2773363"/>
            <a:ext cx="4543425" cy="3678237"/>
            <a:chOff x="4572000" y="2772577"/>
            <a:chExt cx="4542972" cy="3679020"/>
          </a:xfrm>
        </p:grpSpPr>
        <p:pic>
          <p:nvPicPr>
            <p:cNvPr id="81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72577"/>
              <a:ext cx="4542972" cy="3679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9"/>
            <p:cNvSpPr txBox="1">
              <a:spLocks noChangeArrowheads="1"/>
            </p:cNvSpPr>
            <p:nvPr/>
          </p:nvSpPr>
          <p:spPr bwMode="auto">
            <a:xfrm>
              <a:off x="6225949" y="4725384"/>
              <a:ext cx="587020"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700" b="1"/>
                <a:t>f=291+380</a:t>
              </a:r>
            </a:p>
            <a:p>
              <a:pPr eaLnBrk="1" hangingPunct="1">
                <a:spcBef>
                  <a:spcPct val="0"/>
                </a:spcBef>
                <a:buFontTx/>
                <a:buNone/>
              </a:pPr>
              <a:r>
                <a:rPr lang="en-US" altLang="en-US" sz="700" b="1"/>
                <a:t>=671</a:t>
              </a:r>
            </a:p>
          </p:txBody>
        </p:sp>
        <p:sp>
          <p:nvSpPr>
            <p:cNvPr id="8201" name="Rectangle 1"/>
            <p:cNvSpPr>
              <a:spLocks noChangeArrowheads="1"/>
            </p:cNvSpPr>
            <p:nvPr/>
          </p:nvSpPr>
          <p:spPr bwMode="auto">
            <a:xfrm>
              <a:off x="7344229" y="5663475"/>
              <a:ext cx="370114" cy="24383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202" name="Text Box 9"/>
            <p:cNvSpPr txBox="1">
              <a:spLocks noChangeArrowheads="1"/>
            </p:cNvSpPr>
            <p:nvPr/>
          </p:nvSpPr>
          <p:spPr bwMode="auto">
            <a:xfrm>
              <a:off x="7257547" y="5615580"/>
              <a:ext cx="5870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700" b="1"/>
                <a:t>f=291+380</a:t>
              </a:r>
            </a:p>
            <a:p>
              <a:pPr eaLnBrk="1" hangingPunct="1">
                <a:spcBef>
                  <a:spcPct val="0"/>
                </a:spcBef>
                <a:buFontTx/>
                <a:buNone/>
              </a:pPr>
              <a:r>
                <a:rPr lang="en-US" altLang="en-US" sz="700" b="1"/>
                <a:t>=671</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533400"/>
            <a:ext cx="7772400" cy="762000"/>
          </a:xfrm>
        </p:spPr>
        <p:txBody>
          <a:bodyPr/>
          <a:lstStyle/>
          <a:p>
            <a:pPr eaLnBrk="1" hangingPunct="1"/>
            <a:r>
              <a:rPr lang="en-US" altLang="en-US" smtClean="0"/>
              <a:t>A* Search…</a:t>
            </a:r>
          </a:p>
        </p:txBody>
      </p:sp>
      <p:sp>
        <p:nvSpPr>
          <p:cNvPr id="9219" name="Text Box 3"/>
          <p:cNvSpPr txBox="1">
            <a:spLocks noChangeArrowheads="1"/>
          </p:cNvSpPr>
          <p:nvPr/>
        </p:nvSpPr>
        <p:spPr bwMode="auto">
          <a:xfrm>
            <a:off x="762000" y="2209800"/>
            <a:ext cx="769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accent2"/>
                </a:solidFill>
              </a:rPr>
              <a:t>In a minimization problem, an </a:t>
            </a:r>
            <a:r>
              <a:rPr lang="en-US" altLang="en-US" sz="2400" u="sng">
                <a:solidFill>
                  <a:schemeClr val="accent2"/>
                </a:solidFill>
              </a:rPr>
              <a:t>admissible heuristic</a:t>
            </a:r>
            <a:r>
              <a:rPr lang="en-US" altLang="en-US" sz="2400">
                <a:solidFill>
                  <a:schemeClr val="accent2"/>
                </a:solidFill>
              </a:rPr>
              <a:t>  h(n) </a:t>
            </a:r>
            <a:r>
              <a:rPr lang="en-US" altLang="en-US" sz="2400" i="1">
                <a:solidFill>
                  <a:schemeClr val="accent2"/>
                </a:solidFill>
              </a:rPr>
              <a:t>never overestimates the real value</a:t>
            </a:r>
          </a:p>
          <a:p>
            <a:pPr eaLnBrk="1" hangingPunct="1">
              <a:spcBef>
                <a:spcPct val="0"/>
              </a:spcBef>
              <a:buFontTx/>
              <a:buNone/>
            </a:pPr>
            <a:r>
              <a:rPr lang="en-US" altLang="en-US" sz="2400"/>
              <a:t>(In a maximization problem, h(n) is admissible if it never </a:t>
            </a:r>
            <a:r>
              <a:rPr lang="en-US" altLang="en-US" sz="2400" i="1"/>
              <a:t>under</a:t>
            </a:r>
            <a:r>
              <a:rPr lang="en-US" altLang="en-US" sz="2400"/>
              <a:t>estimates)</a:t>
            </a:r>
          </a:p>
          <a:p>
            <a:pPr eaLnBrk="1" hangingPunct="1">
              <a:spcBef>
                <a:spcPct val="0"/>
              </a:spcBef>
              <a:buFontTx/>
              <a:buNone/>
            </a:pPr>
            <a:endParaRPr lang="en-US" altLang="en-US" sz="2400"/>
          </a:p>
          <a:p>
            <a:pPr eaLnBrk="1" hangingPunct="1">
              <a:spcBef>
                <a:spcPct val="0"/>
              </a:spcBef>
              <a:buFontTx/>
              <a:buNone/>
            </a:pPr>
            <a:r>
              <a:rPr lang="en-US" altLang="en-US" sz="2400">
                <a:solidFill>
                  <a:schemeClr val="accent2"/>
                </a:solidFill>
              </a:rPr>
              <a:t>Best-first search using f(n) = g(n) + h(n) and an admissible h(n) is known as </a:t>
            </a:r>
            <a:r>
              <a:rPr lang="en-US" altLang="en-US" sz="2400" i="1">
                <a:solidFill>
                  <a:schemeClr val="accent2"/>
                </a:solidFill>
              </a:rPr>
              <a:t>A* search</a:t>
            </a:r>
          </a:p>
          <a:p>
            <a:pPr eaLnBrk="1" hangingPunct="1">
              <a:spcBef>
                <a:spcPct val="0"/>
              </a:spcBef>
              <a:buFontTx/>
              <a:buNone/>
            </a:pPr>
            <a:endParaRPr lang="en-US" altLang="en-US" sz="2400">
              <a:solidFill>
                <a:schemeClr val="accent2"/>
              </a:solidFill>
            </a:endParaRPr>
          </a:p>
          <a:p>
            <a:pPr eaLnBrk="1" hangingPunct="1">
              <a:spcBef>
                <a:spcPct val="0"/>
              </a:spcBef>
              <a:buFontTx/>
              <a:buNone/>
            </a:pPr>
            <a:r>
              <a:rPr lang="en-US" altLang="en-US" sz="2400">
                <a:solidFill>
                  <a:schemeClr val="accent2"/>
                </a:solidFill>
              </a:rPr>
              <a:t>A* tree search is complete &amp; optimal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762000"/>
          </a:xfrm>
        </p:spPr>
        <p:txBody>
          <a:bodyPr/>
          <a:lstStyle/>
          <a:p>
            <a:pPr eaLnBrk="1" hangingPunct="1"/>
            <a:r>
              <a:rPr lang="en-US" altLang="en-US" smtClean="0"/>
              <a:t>Completeness of A*</a:t>
            </a:r>
          </a:p>
        </p:txBody>
      </p:sp>
      <p:sp>
        <p:nvSpPr>
          <p:cNvPr id="10243" name="Text Box 3"/>
          <p:cNvSpPr txBox="1">
            <a:spLocks noChangeArrowheads="1"/>
          </p:cNvSpPr>
          <p:nvPr/>
        </p:nvSpPr>
        <p:spPr bwMode="auto">
          <a:xfrm>
            <a:off x="593725" y="1108075"/>
            <a:ext cx="79835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108585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400"/>
              <a:t>Because A* expands nodes in order of increasing f, it must eventually expand to reach a goal state.  This is true unless there are infinitely many nodes with f(n) </a:t>
            </a:r>
            <a:r>
              <a:rPr lang="en-US" altLang="en-US" sz="2400">
                <a:sym typeface="Symbol" panose="05050102010706020507" pitchFamily="18" charset="2"/>
              </a:rPr>
              <a:t> f*</a:t>
            </a:r>
          </a:p>
          <a:p>
            <a:pPr eaLnBrk="1" hangingPunct="1">
              <a:spcBef>
                <a:spcPct val="0"/>
              </a:spcBef>
            </a:pPr>
            <a:endParaRPr lang="en-US" altLang="en-US" sz="2400">
              <a:sym typeface="Symbol" panose="05050102010706020507" pitchFamily="18" charset="2"/>
            </a:endParaRPr>
          </a:p>
          <a:p>
            <a:pPr eaLnBrk="1" hangingPunct="1">
              <a:spcBef>
                <a:spcPct val="0"/>
              </a:spcBef>
            </a:pPr>
            <a:r>
              <a:rPr lang="en-US" altLang="en-US" sz="2400">
                <a:solidFill>
                  <a:srgbClr val="FF0000"/>
                </a:solidFill>
                <a:sym typeface="Symbol" panose="05050102010706020507" pitchFamily="18" charset="2"/>
              </a:rPr>
              <a:t>How could this happen?</a:t>
            </a:r>
          </a:p>
          <a:p>
            <a:pPr lvl="1" eaLnBrk="1" hangingPunct="1">
              <a:spcBef>
                <a:spcPct val="0"/>
              </a:spcBef>
            </a:pPr>
            <a:r>
              <a:rPr lang="en-US" altLang="en-US" sz="1800">
                <a:solidFill>
                  <a:srgbClr val="FF1F1F"/>
                </a:solidFill>
                <a:sym typeface="Symbol" panose="05050102010706020507" pitchFamily="18" charset="2"/>
              </a:rPr>
              <a:t>There is a node with an infinity branching factor</a:t>
            </a:r>
          </a:p>
          <a:p>
            <a:pPr lvl="1" eaLnBrk="1" hangingPunct="1">
              <a:spcBef>
                <a:spcPct val="0"/>
              </a:spcBef>
            </a:pPr>
            <a:r>
              <a:rPr lang="en-US" altLang="en-US" sz="1800">
                <a:solidFill>
                  <a:srgbClr val="FF1F1F"/>
                </a:solidFill>
                <a:sym typeface="Symbol" panose="05050102010706020507" pitchFamily="18" charset="2"/>
              </a:rPr>
              <a:t>There is a path with finite path cost but an infinite number of nodes on it</a:t>
            </a:r>
          </a:p>
          <a:p>
            <a:pPr eaLnBrk="1" hangingPunct="1">
              <a:spcBef>
                <a:spcPct val="0"/>
              </a:spcBef>
            </a:pPr>
            <a:endParaRPr lang="en-US" altLang="en-US" sz="2400">
              <a:solidFill>
                <a:srgbClr val="FF1F1F"/>
              </a:solidFill>
              <a:sym typeface="Symbol" panose="05050102010706020507" pitchFamily="18" charset="2"/>
            </a:endParaRPr>
          </a:p>
          <a:p>
            <a:pPr eaLnBrk="1" hangingPunct="1">
              <a:spcBef>
                <a:spcPct val="0"/>
              </a:spcBef>
            </a:pPr>
            <a:r>
              <a:rPr lang="en-US" altLang="en-US" sz="2400">
                <a:solidFill>
                  <a:schemeClr val="accent2"/>
                </a:solidFill>
                <a:sym typeface="Wingdings" panose="05000000000000000000" pitchFamily="2" charset="2"/>
              </a:rPr>
              <a:t>So, A* is complete on graphs with a finite branching factor provided there is some positive constant </a:t>
            </a:r>
            <a:r>
              <a:rPr lang="en-US" altLang="en-US" sz="2400">
                <a:solidFill>
                  <a:schemeClr val="accent2"/>
                </a:solidFill>
                <a:sym typeface="Symbol" panose="05050102010706020507" pitchFamily="18" charset="2"/>
              </a:rPr>
              <a:t> such that every operator costs at least </a:t>
            </a:r>
            <a:endParaRPr lang="en-US" altLang="en-US" sz="240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1196</TotalTime>
  <Words>2872</Words>
  <Application>Microsoft Office PowerPoint</Application>
  <PresentationFormat>On-screen Show (4:3)</PresentationFormat>
  <Paragraphs>363</Paragraphs>
  <Slides>38</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45 Helvetica Light</vt:lpstr>
      <vt:lpstr>Arial</vt:lpstr>
      <vt:lpstr>Cambria Math</vt:lpstr>
      <vt:lpstr>CMU Serif</vt:lpstr>
      <vt:lpstr>Geneva</vt:lpstr>
      <vt:lpstr>Math1</vt:lpstr>
      <vt:lpstr>Symbol</vt:lpstr>
      <vt:lpstr>Times New Roman</vt:lpstr>
      <vt:lpstr>Wingdings</vt:lpstr>
      <vt:lpstr>Default Design</vt:lpstr>
      <vt:lpstr>Informed Search Methods  Tuomas Sandholm Computer Science Department Carnegie Mellon University    Read Sections 3.5-3.7 of Russell and Norvig</vt:lpstr>
      <vt:lpstr>“Heuristic”</vt:lpstr>
      <vt:lpstr>Uninformed vs. Informed Search</vt:lpstr>
      <vt:lpstr>Best-First Search </vt:lpstr>
      <vt:lpstr>Greedy Search</vt:lpstr>
      <vt:lpstr>Beam Search</vt:lpstr>
      <vt:lpstr>A* Search</vt:lpstr>
      <vt:lpstr>A* Search…</vt:lpstr>
      <vt:lpstr>Completeness of A*</vt:lpstr>
      <vt:lpstr>Monotonicity of a heuristic</vt:lpstr>
      <vt:lpstr>Monotonicity of a heuristic…</vt:lpstr>
      <vt:lpstr>Proof of optimality of A* tree search</vt:lpstr>
      <vt:lpstr>A* graph search is optimal if h is monotonic (admissibility does not suffice)</vt:lpstr>
      <vt:lpstr>Complexity of A*</vt:lpstr>
      <vt:lpstr>A* is optimally efficient</vt:lpstr>
      <vt:lpstr>How to generate h-functions?</vt:lpstr>
      <vt:lpstr>Heuristics (h(n)) for A*</vt:lpstr>
      <vt:lpstr>Heuristics (h(n)) for A* …</vt:lpstr>
      <vt:lpstr>Inventing heuristic functions h(n)</vt:lpstr>
      <vt:lpstr>Pattern databases for heuristics</vt:lpstr>
      <vt:lpstr>Combining multiple pattern databases</vt:lpstr>
      <vt:lpstr>Additive pattern databases</vt:lpstr>
      <vt:lpstr>Example: 7-8 pattern database</vt:lpstr>
      <vt:lpstr>Computing the heuristic value in an additive pattern database</vt:lpstr>
      <vt:lpstr>Performance</vt:lpstr>
      <vt:lpstr>Dynamic pattern databases</vt:lpstr>
      <vt:lpstr>General template for pattern databases for any application</vt:lpstr>
      <vt:lpstr>Approximate A* versions  (less search effort, but only an approximately optimal solution)</vt:lpstr>
      <vt:lpstr>Best-bound search</vt:lpstr>
      <vt:lpstr>Memory-bounded search algorithms</vt:lpstr>
      <vt:lpstr>Iterative Deepening A* (IDA*) </vt:lpstr>
      <vt:lpstr>Question: When is IDA* a good idea?</vt:lpstr>
      <vt:lpstr>IDA* …</vt:lpstr>
      <vt:lpstr>IDA* …</vt:lpstr>
      <vt:lpstr>A* vs. IDA*</vt:lpstr>
      <vt:lpstr>Memory-bounded search algorithms</vt:lpstr>
      <vt:lpstr>Simple Memory-bounded A* (SMA*)</vt:lpstr>
      <vt:lpstr>SMA* pseudocode (from 1st edition of Russell &amp; Norvig)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Constraint Satisfaction Problems (CSPs)</dc:title>
  <dc:creator>hi</dc:creator>
  <cp:lastModifiedBy>Tuomas Sandholm</cp:lastModifiedBy>
  <cp:revision>473</cp:revision>
  <dcterms:created xsi:type="dcterms:W3CDTF">2002-07-26T03:28:00Z</dcterms:created>
  <dcterms:modified xsi:type="dcterms:W3CDTF">2017-09-21T17:16:03Z</dcterms:modified>
</cp:coreProperties>
</file>